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5" r:id="rId3"/>
    <p:sldId id="266" r:id="rId4"/>
    <p:sldId id="259" r:id="rId5"/>
    <p:sldId id="267" r:id="rId6"/>
    <p:sldId id="268" r:id="rId7"/>
    <p:sldId id="260" r:id="rId8"/>
    <p:sldId id="269" r:id="rId9"/>
    <p:sldId id="263" r:id="rId10"/>
    <p:sldId id="270" r:id="rId11"/>
    <p:sldId id="264" r:id="rId12"/>
    <p:sldId id="273"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1" d="100"/>
          <a:sy n="81" d="100"/>
        </p:scale>
        <p:origin x="-276" y="2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70FA973-F070-D685-106F-8263E6A0B75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4CCB6CCA-FCD4-EE4F-5E6D-CFA7F28E0F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AAEDA9E5-979A-6CE1-FC0C-1350865A9145}"/>
              </a:ext>
            </a:extLst>
          </p:cNvPr>
          <p:cNvSpPr>
            <a:spLocks noGrp="1"/>
          </p:cNvSpPr>
          <p:nvPr>
            <p:ph type="dt" sz="half" idx="10"/>
          </p:nvPr>
        </p:nvSpPr>
        <p:spPr/>
        <p:txBody>
          <a:bodyPr/>
          <a:lstStyle/>
          <a:p>
            <a:fld id="{FC58B2B7-C65B-4989-918B-7C60CED460F8}" type="datetimeFigureOut">
              <a:rPr lang="fr-FR" smtClean="0"/>
              <a:t>30/07/2023</a:t>
            </a:fld>
            <a:endParaRPr lang="fr-FR"/>
          </a:p>
        </p:txBody>
      </p:sp>
      <p:sp>
        <p:nvSpPr>
          <p:cNvPr id="5" name="Espace réservé du pied de page 4">
            <a:extLst>
              <a:ext uri="{FF2B5EF4-FFF2-40B4-BE49-F238E27FC236}">
                <a16:creationId xmlns:a16="http://schemas.microsoft.com/office/drawing/2014/main" xmlns="" id="{00768B83-164E-EC8F-43B0-C35B88F4A51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9D6EDD2-A5FE-6EB0-4740-14207280B507}"/>
              </a:ext>
            </a:extLst>
          </p:cNvPr>
          <p:cNvSpPr>
            <a:spLocks noGrp="1"/>
          </p:cNvSpPr>
          <p:nvPr>
            <p:ph type="sldNum" sz="quarter" idx="12"/>
          </p:nvPr>
        </p:nvSpPr>
        <p:spPr/>
        <p:txBody>
          <a:bodyPr/>
          <a:lstStyle/>
          <a:p>
            <a:fld id="{D23FEF5C-494B-4202-B2AE-33101564326F}" type="slidenum">
              <a:rPr lang="fr-FR" smtClean="0"/>
              <a:t>‹N°›</a:t>
            </a:fld>
            <a:endParaRPr lang="fr-FR"/>
          </a:p>
        </p:txBody>
      </p:sp>
    </p:spTree>
    <p:extLst>
      <p:ext uri="{BB962C8B-B14F-4D97-AF65-F5344CB8AC3E}">
        <p14:creationId xmlns:p14="http://schemas.microsoft.com/office/powerpoint/2010/main" val="2379508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E585B54-C2E9-077F-965C-5BCF9D1D9F8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4FEFF10D-A62B-0FB7-72E6-CE04C5EE8EA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87F524D7-7019-E2C2-9338-21423405C893}"/>
              </a:ext>
            </a:extLst>
          </p:cNvPr>
          <p:cNvSpPr>
            <a:spLocks noGrp="1"/>
          </p:cNvSpPr>
          <p:nvPr>
            <p:ph type="dt" sz="half" idx="10"/>
          </p:nvPr>
        </p:nvSpPr>
        <p:spPr/>
        <p:txBody>
          <a:bodyPr/>
          <a:lstStyle/>
          <a:p>
            <a:fld id="{FC58B2B7-C65B-4989-918B-7C60CED460F8}" type="datetimeFigureOut">
              <a:rPr lang="fr-FR" smtClean="0"/>
              <a:t>30/07/2023</a:t>
            </a:fld>
            <a:endParaRPr lang="fr-FR"/>
          </a:p>
        </p:txBody>
      </p:sp>
      <p:sp>
        <p:nvSpPr>
          <p:cNvPr id="5" name="Espace réservé du pied de page 4">
            <a:extLst>
              <a:ext uri="{FF2B5EF4-FFF2-40B4-BE49-F238E27FC236}">
                <a16:creationId xmlns:a16="http://schemas.microsoft.com/office/drawing/2014/main" xmlns="" id="{E8134204-9566-CF93-BA8C-F18352B8B30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B76256C-832C-0973-3684-F8500345D6F0}"/>
              </a:ext>
            </a:extLst>
          </p:cNvPr>
          <p:cNvSpPr>
            <a:spLocks noGrp="1"/>
          </p:cNvSpPr>
          <p:nvPr>
            <p:ph type="sldNum" sz="quarter" idx="12"/>
          </p:nvPr>
        </p:nvSpPr>
        <p:spPr/>
        <p:txBody>
          <a:bodyPr/>
          <a:lstStyle/>
          <a:p>
            <a:fld id="{D23FEF5C-494B-4202-B2AE-33101564326F}" type="slidenum">
              <a:rPr lang="fr-FR" smtClean="0"/>
              <a:t>‹N°›</a:t>
            </a:fld>
            <a:endParaRPr lang="fr-FR"/>
          </a:p>
        </p:txBody>
      </p:sp>
    </p:spTree>
    <p:extLst>
      <p:ext uri="{BB962C8B-B14F-4D97-AF65-F5344CB8AC3E}">
        <p14:creationId xmlns:p14="http://schemas.microsoft.com/office/powerpoint/2010/main" val="2987680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1DBED590-3A25-E62D-AC98-83F99724380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CF40598A-CB0D-A3D8-CE01-39FA378820D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096EDC83-010B-75C3-FD8A-1DD9A3122771}"/>
              </a:ext>
            </a:extLst>
          </p:cNvPr>
          <p:cNvSpPr>
            <a:spLocks noGrp="1"/>
          </p:cNvSpPr>
          <p:nvPr>
            <p:ph type="dt" sz="half" idx="10"/>
          </p:nvPr>
        </p:nvSpPr>
        <p:spPr/>
        <p:txBody>
          <a:bodyPr/>
          <a:lstStyle/>
          <a:p>
            <a:fld id="{FC58B2B7-C65B-4989-918B-7C60CED460F8}" type="datetimeFigureOut">
              <a:rPr lang="fr-FR" smtClean="0"/>
              <a:t>30/07/2023</a:t>
            </a:fld>
            <a:endParaRPr lang="fr-FR"/>
          </a:p>
        </p:txBody>
      </p:sp>
      <p:sp>
        <p:nvSpPr>
          <p:cNvPr id="5" name="Espace réservé du pied de page 4">
            <a:extLst>
              <a:ext uri="{FF2B5EF4-FFF2-40B4-BE49-F238E27FC236}">
                <a16:creationId xmlns:a16="http://schemas.microsoft.com/office/drawing/2014/main" xmlns="" id="{CADFAB5E-5823-85AB-1B71-C3DCB0D9DEB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2F1E518E-4EC4-47FC-F91D-8E2598E0CFB4}"/>
              </a:ext>
            </a:extLst>
          </p:cNvPr>
          <p:cNvSpPr>
            <a:spLocks noGrp="1"/>
          </p:cNvSpPr>
          <p:nvPr>
            <p:ph type="sldNum" sz="quarter" idx="12"/>
          </p:nvPr>
        </p:nvSpPr>
        <p:spPr/>
        <p:txBody>
          <a:bodyPr/>
          <a:lstStyle/>
          <a:p>
            <a:fld id="{D23FEF5C-494B-4202-B2AE-33101564326F}" type="slidenum">
              <a:rPr lang="fr-FR" smtClean="0"/>
              <a:t>‹N°›</a:t>
            </a:fld>
            <a:endParaRPr lang="fr-FR"/>
          </a:p>
        </p:txBody>
      </p:sp>
    </p:spTree>
    <p:extLst>
      <p:ext uri="{BB962C8B-B14F-4D97-AF65-F5344CB8AC3E}">
        <p14:creationId xmlns:p14="http://schemas.microsoft.com/office/powerpoint/2010/main" val="2810649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36ED70D-2C19-D070-FD81-19D55079F05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818BCA07-7774-500F-2E95-77572D53FC1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93129AD6-FE82-3647-C2CC-B2E364DE20E0}"/>
              </a:ext>
            </a:extLst>
          </p:cNvPr>
          <p:cNvSpPr>
            <a:spLocks noGrp="1"/>
          </p:cNvSpPr>
          <p:nvPr>
            <p:ph type="dt" sz="half" idx="10"/>
          </p:nvPr>
        </p:nvSpPr>
        <p:spPr/>
        <p:txBody>
          <a:bodyPr/>
          <a:lstStyle/>
          <a:p>
            <a:fld id="{FC58B2B7-C65B-4989-918B-7C60CED460F8}" type="datetimeFigureOut">
              <a:rPr lang="fr-FR" smtClean="0"/>
              <a:t>30/07/2023</a:t>
            </a:fld>
            <a:endParaRPr lang="fr-FR"/>
          </a:p>
        </p:txBody>
      </p:sp>
      <p:sp>
        <p:nvSpPr>
          <p:cNvPr id="5" name="Espace réservé du pied de page 4">
            <a:extLst>
              <a:ext uri="{FF2B5EF4-FFF2-40B4-BE49-F238E27FC236}">
                <a16:creationId xmlns:a16="http://schemas.microsoft.com/office/drawing/2014/main" xmlns="" id="{960B1C4F-33B7-2D48-C73F-88F5922C193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FBCD9B7D-D991-7D83-74CA-AFFE327A209D}"/>
              </a:ext>
            </a:extLst>
          </p:cNvPr>
          <p:cNvSpPr>
            <a:spLocks noGrp="1"/>
          </p:cNvSpPr>
          <p:nvPr>
            <p:ph type="sldNum" sz="quarter" idx="12"/>
          </p:nvPr>
        </p:nvSpPr>
        <p:spPr/>
        <p:txBody>
          <a:bodyPr/>
          <a:lstStyle/>
          <a:p>
            <a:fld id="{D23FEF5C-494B-4202-B2AE-33101564326F}" type="slidenum">
              <a:rPr lang="fr-FR" smtClean="0"/>
              <a:t>‹N°›</a:t>
            </a:fld>
            <a:endParaRPr lang="fr-FR"/>
          </a:p>
        </p:txBody>
      </p:sp>
    </p:spTree>
    <p:extLst>
      <p:ext uri="{BB962C8B-B14F-4D97-AF65-F5344CB8AC3E}">
        <p14:creationId xmlns:p14="http://schemas.microsoft.com/office/powerpoint/2010/main" val="3473396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275EE25-9B8A-6D55-689D-7BA01A14AB5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817F05D5-1BAD-96B0-F9B5-CFC9F42DB9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B29F2403-E090-8B8F-2DE1-F426E6A9E212}"/>
              </a:ext>
            </a:extLst>
          </p:cNvPr>
          <p:cNvSpPr>
            <a:spLocks noGrp="1"/>
          </p:cNvSpPr>
          <p:nvPr>
            <p:ph type="dt" sz="half" idx="10"/>
          </p:nvPr>
        </p:nvSpPr>
        <p:spPr/>
        <p:txBody>
          <a:bodyPr/>
          <a:lstStyle/>
          <a:p>
            <a:fld id="{FC58B2B7-C65B-4989-918B-7C60CED460F8}" type="datetimeFigureOut">
              <a:rPr lang="fr-FR" smtClean="0"/>
              <a:t>30/07/2023</a:t>
            </a:fld>
            <a:endParaRPr lang="fr-FR"/>
          </a:p>
        </p:txBody>
      </p:sp>
      <p:sp>
        <p:nvSpPr>
          <p:cNvPr id="5" name="Espace réservé du pied de page 4">
            <a:extLst>
              <a:ext uri="{FF2B5EF4-FFF2-40B4-BE49-F238E27FC236}">
                <a16:creationId xmlns:a16="http://schemas.microsoft.com/office/drawing/2014/main" xmlns="" id="{89FB5DE4-AD30-B865-0838-E21281D6DDF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BEAABEF8-4370-16B2-FCDF-C60BF02EB633}"/>
              </a:ext>
            </a:extLst>
          </p:cNvPr>
          <p:cNvSpPr>
            <a:spLocks noGrp="1"/>
          </p:cNvSpPr>
          <p:nvPr>
            <p:ph type="sldNum" sz="quarter" idx="12"/>
          </p:nvPr>
        </p:nvSpPr>
        <p:spPr/>
        <p:txBody>
          <a:bodyPr/>
          <a:lstStyle/>
          <a:p>
            <a:fld id="{D23FEF5C-494B-4202-B2AE-33101564326F}" type="slidenum">
              <a:rPr lang="fr-FR" smtClean="0"/>
              <a:t>‹N°›</a:t>
            </a:fld>
            <a:endParaRPr lang="fr-FR"/>
          </a:p>
        </p:txBody>
      </p:sp>
    </p:spTree>
    <p:extLst>
      <p:ext uri="{BB962C8B-B14F-4D97-AF65-F5344CB8AC3E}">
        <p14:creationId xmlns:p14="http://schemas.microsoft.com/office/powerpoint/2010/main" val="4111165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1440F7E-DBB9-748F-E442-5501839C285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78A9E6AB-1C48-3ABD-F653-017DBED27C0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37248C7D-45FD-7E70-F5FA-2D83B45DCBC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97CDE3D1-BD54-4ED7-FD6B-FDD5EC09B29A}"/>
              </a:ext>
            </a:extLst>
          </p:cNvPr>
          <p:cNvSpPr>
            <a:spLocks noGrp="1"/>
          </p:cNvSpPr>
          <p:nvPr>
            <p:ph type="dt" sz="half" idx="10"/>
          </p:nvPr>
        </p:nvSpPr>
        <p:spPr/>
        <p:txBody>
          <a:bodyPr/>
          <a:lstStyle/>
          <a:p>
            <a:fld id="{FC58B2B7-C65B-4989-918B-7C60CED460F8}" type="datetimeFigureOut">
              <a:rPr lang="fr-FR" smtClean="0"/>
              <a:t>30/07/2023</a:t>
            </a:fld>
            <a:endParaRPr lang="fr-FR"/>
          </a:p>
        </p:txBody>
      </p:sp>
      <p:sp>
        <p:nvSpPr>
          <p:cNvPr id="6" name="Espace réservé du pied de page 5">
            <a:extLst>
              <a:ext uri="{FF2B5EF4-FFF2-40B4-BE49-F238E27FC236}">
                <a16:creationId xmlns:a16="http://schemas.microsoft.com/office/drawing/2014/main" xmlns="" id="{6B92B31A-8DCB-689E-D4D4-D67D96F9CE7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5AA0E449-7B58-710E-6F01-66B881C754CB}"/>
              </a:ext>
            </a:extLst>
          </p:cNvPr>
          <p:cNvSpPr>
            <a:spLocks noGrp="1"/>
          </p:cNvSpPr>
          <p:nvPr>
            <p:ph type="sldNum" sz="quarter" idx="12"/>
          </p:nvPr>
        </p:nvSpPr>
        <p:spPr/>
        <p:txBody>
          <a:bodyPr/>
          <a:lstStyle/>
          <a:p>
            <a:fld id="{D23FEF5C-494B-4202-B2AE-33101564326F}" type="slidenum">
              <a:rPr lang="fr-FR" smtClean="0"/>
              <a:t>‹N°›</a:t>
            </a:fld>
            <a:endParaRPr lang="fr-FR"/>
          </a:p>
        </p:txBody>
      </p:sp>
    </p:spTree>
    <p:extLst>
      <p:ext uri="{BB962C8B-B14F-4D97-AF65-F5344CB8AC3E}">
        <p14:creationId xmlns:p14="http://schemas.microsoft.com/office/powerpoint/2010/main" val="2162833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EC154AF-D5A5-09EC-5EE0-3E164926615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A006E65F-2B04-E153-92F4-AAA3F07819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03A50F19-E356-3096-7057-1E624D56B3D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BFE5C4B4-4069-AA96-D652-89A89F131E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47FBAB64-B960-E2E1-A4F0-4967E46CA6A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6BCB76C9-2725-6307-F8E7-90D1CCAAA8B3}"/>
              </a:ext>
            </a:extLst>
          </p:cNvPr>
          <p:cNvSpPr>
            <a:spLocks noGrp="1"/>
          </p:cNvSpPr>
          <p:nvPr>
            <p:ph type="dt" sz="half" idx="10"/>
          </p:nvPr>
        </p:nvSpPr>
        <p:spPr/>
        <p:txBody>
          <a:bodyPr/>
          <a:lstStyle/>
          <a:p>
            <a:fld id="{FC58B2B7-C65B-4989-918B-7C60CED460F8}" type="datetimeFigureOut">
              <a:rPr lang="fr-FR" smtClean="0"/>
              <a:t>30/07/2023</a:t>
            </a:fld>
            <a:endParaRPr lang="fr-FR"/>
          </a:p>
        </p:txBody>
      </p:sp>
      <p:sp>
        <p:nvSpPr>
          <p:cNvPr id="8" name="Espace réservé du pied de page 7">
            <a:extLst>
              <a:ext uri="{FF2B5EF4-FFF2-40B4-BE49-F238E27FC236}">
                <a16:creationId xmlns:a16="http://schemas.microsoft.com/office/drawing/2014/main" xmlns="" id="{002FFA8B-2D9C-C5E5-3DE6-CF8FFF45641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BC932BA2-9022-C059-9057-EFEB9DF54066}"/>
              </a:ext>
            </a:extLst>
          </p:cNvPr>
          <p:cNvSpPr>
            <a:spLocks noGrp="1"/>
          </p:cNvSpPr>
          <p:nvPr>
            <p:ph type="sldNum" sz="quarter" idx="12"/>
          </p:nvPr>
        </p:nvSpPr>
        <p:spPr/>
        <p:txBody>
          <a:bodyPr/>
          <a:lstStyle/>
          <a:p>
            <a:fld id="{D23FEF5C-494B-4202-B2AE-33101564326F}" type="slidenum">
              <a:rPr lang="fr-FR" smtClean="0"/>
              <a:t>‹N°›</a:t>
            </a:fld>
            <a:endParaRPr lang="fr-FR"/>
          </a:p>
        </p:txBody>
      </p:sp>
    </p:spTree>
    <p:extLst>
      <p:ext uri="{BB962C8B-B14F-4D97-AF65-F5344CB8AC3E}">
        <p14:creationId xmlns:p14="http://schemas.microsoft.com/office/powerpoint/2010/main" val="3294344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B22B70F-F587-A32A-3E46-82405588242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90A90AAE-A797-BC4B-9E1A-F442987C3BDE}"/>
              </a:ext>
            </a:extLst>
          </p:cNvPr>
          <p:cNvSpPr>
            <a:spLocks noGrp="1"/>
          </p:cNvSpPr>
          <p:nvPr>
            <p:ph type="dt" sz="half" idx="10"/>
          </p:nvPr>
        </p:nvSpPr>
        <p:spPr/>
        <p:txBody>
          <a:bodyPr/>
          <a:lstStyle/>
          <a:p>
            <a:fld id="{FC58B2B7-C65B-4989-918B-7C60CED460F8}" type="datetimeFigureOut">
              <a:rPr lang="fr-FR" smtClean="0"/>
              <a:t>30/07/2023</a:t>
            </a:fld>
            <a:endParaRPr lang="fr-FR"/>
          </a:p>
        </p:txBody>
      </p:sp>
      <p:sp>
        <p:nvSpPr>
          <p:cNvPr id="4" name="Espace réservé du pied de page 3">
            <a:extLst>
              <a:ext uri="{FF2B5EF4-FFF2-40B4-BE49-F238E27FC236}">
                <a16:creationId xmlns:a16="http://schemas.microsoft.com/office/drawing/2014/main" xmlns="" id="{0A4B2CD3-AB7D-A34E-3BE1-3F90E8196F6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3C38954F-E94A-6F3D-D04F-3B596C009D44}"/>
              </a:ext>
            </a:extLst>
          </p:cNvPr>
          <p:cNvSpPr>
            <a:spLocks noGrp="1"/>
          </p:cNvSpPr>
          <p:nvPr>
            <p:ph type="sldNum" sz="quarter" idx="12"/>
          </p:nvPr>
        </p:nvSpPr>
        <p:spPr/>
        <p:txBody>
          <a:bodyPr/>
          <a:lstStyle/>
          <a:p>
            <a:fld id="{D23FEF5C-494B-4202-B2AE-33101564326F}" type="slidenum">
              <a:rPr lang="fr-FR" smtClean="0"/>
              <a:t>‹N°›</a:t>
            </a:fld>
            <a:endParaRPr lang="fr-FR"/>
          </a:p>
        </p:txBody>
      </p:sp>
    </p:spTree>
    <p:extLst>
      <p:ext uri="{BB962C8B-B14F-4D97-AF65-F5344CB8AC3E}">
        <p14:creationId xmlns:p14="http://schemas.microsoft.com/office/powerpoint/2010/main" val="285851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F4643278-C955-4072-F90F-462C6723282E}"/>
              </a:ext>
            </a:extLst>
          </p:cNvPr>
          <p:cNvSpPr>
            <a:spLocks noGrp="1"/>
          </p:cNvSpPr>
          <p:nvPr>
            <p:ph type="dt" sz="half" idx="10"/>
          </p:nvPr>
        </p:nvSpPr>
        <p:spPr/>
        <p:txBody>
          <a:bodyPr/>
          <a:lstStyle/>
          <a:p>
            <a:fld id="{FC58B2B7-C65B-4989-918B-7C60CED460F8}" type="datetimeFigureOut">
              <a:rPr lang="fr-FR" smtClean="0"/>
              <a:t>30/07/2023</a:t>
            </a:fld>
            <a:endParaRPr lang="fr-FR"/>
          </a:p>
        </p:txBody>
      </p:sp>
      <p:sp>
        <p:nvSpPr>
          <p:cNvPr id="3" name="Espace réservé du pied de page 2">
            <a:extLst>
              <a:ext uri="{FF2B5EF4-FFF2-40B4-BE49-F238E27FC236}">
                <a16:creationId xmlns:a16="http://schemas.microsoft.com/office/drawing/2014/main" xmlns="" id="{2FD65FBC-F990-19F7-F07D-85328C9EC04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4AB43F11-CBB5-D786-9488-66A731D134A9}"/>
              </a:ext>
            </a:extLst>
          </p:cNvPr>
          <p:cNvSpPr>
            <a:spLocks noGrp="1"/>
          </p:cNvSpPr>
          <p:nvPr>
            <p:ph type="sldNum" sz="quarter" idx="12"/>
          </p:nvPr>
        </p:nvSpPr>
        <p:spPr/>
        <p:txBody>
          <a:bodyPr/>
          <a:lstStyle/>
          <a:p>
            <a:fld id="{D23FEF5C-494B-4202-B2AE-33101564326F}" type="slidenum">
              <a:rPr lang="fr-FR" smtClean="0"/>
              <a:t>‹N°›</a:t>
            </a:fld>
            <a:endParaRPr lang="fr-FR"/>
          </a:p>
        </p:txBody>
      </p:sp>
    </p:spTree>
    <p:extLst>
      <p:ext uri="{BB962C8B-B14F-4D97-AF65-F5344CB8AC3E}">
        <p14:creationId xmlns:p14="http://schemas.microsoft.com/office/powerpoint/2010/main" val="3727171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664229A-931F-B865-CB7E-835280626C6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848E12F0-946C-B656-5923-81C412E1B5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9425C075-4359-1740-1F6F-B160C58B10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D60D8426-3508-ADA0-588A-18F501491277}"/>
              </a:ext>
            </a:extLst>
          </p:cNvPr>
          <p:cNvSpPr>
            <a:spLocks noGrp="1"/>
          </p:cNvSpPr>
          <p:nvPr>
            <p:ph type="dt" sz="half" idx="10"/>
          </p:nvPr>
        </p:nvSpPr>
        <p:spPr/>
        <p:txBody>
          <a:bodyPr/>
          <a:lstStyle/>
          <a:p>
            <a:fld id="{FC58B2B7-C65B-4989-918B-7C60CED460F8}" type="datetimeFigureOut">
              <a:rPr lang="fr-FR" smtClean="0"/>
              <a:t>30/07/2023</a:t>
            </a:fld>
            <a:endParaRPr lang="fr-FR"/>
          </a:p>
        </p:txBody>
      </p:sp>
      <p:sp>
        <p:nvSpPr>
          <p:cNvPr id="6" name="Espace réservé du pied de page 5">
            <a:extLst>
              <a:ext uri="{FF2B5EF4-FFF2-40B4-BE49-F238E27FC236}">
                <a16:creationId xmlns:a16="http://schemas.microsoft.com/office/drawing/2014/main" xmlns="" id="{08109C9A-3C9B-AD1C-1495-EC68CEADE67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DBB92057-FCFE-2E89-7712-08B3B9A17E34}"/>
              </a:ext>
            </a:extLst>
          </p:cNvPr>
          <p:cNvSpPr>
            <a:spLocks noGrp="1"/>
          </p:cNvSpPr>
          <p:nvPr>
            <p:ph type="sldNum" sz="quarter" idx="12"/>
          </p:nvPr>
        </p:nvSpPr>
        <p:spPr/>
        <p:txBody>
          <a:bodyPr/>
          <a:lstStyle/>
          <a:p>
            <a:fld id="{D23FEF5C-494B-4202-B2AE-33101564326F}" type="slidenum">
              <a:rPr lang="fr-FR" smtClean="0"/>
              <a:t>‹N°›</a:t>
            </a:fld>
            <a:endParaRPr lang="fr-FR"/>
          </a:p>
        </p:txBody>
      </p:sp>
    </p:spTree>
    <p:extLst>
      <p:ext uri="{BB962C8B-B14F-4D97-AF65-F5344CB8AC3E}">
        <p14:creationId xmlns:p14="http://schemas.microsoft.com/office/powerpoint/2010/main" val="1149055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ABCC765-EA28-9A89-CC34-72D3CD0FD31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0536B293-4A5D-BFEC-34D9-58CC7FA764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7446061C-E938-E414-29A2-E7E8509651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97108C6B-7165-93D0-5EA3-037F654A47ED}"/>
              </a:ext>
            </a:extLst>
          </p:cNvPr>
          <p:cNvSpPr>
            <a:spLocks noGrp="1"/>
          </p:cNvSpPr>
          <p:nvPr>
            <p:ph type="dt" sz="half" idx="10"/>
          </p:nvPr>
        </p:nvSpPr>
        <p:spPr/>
        <p:txBody>
          <a:bodyPr/>
          <a:lstStyle/>
          <a:p>
            <a:fld id="{FC58B2B7-C65B-4989-918B-7C60CED460F8}" type="datetimeFigureOut">
              <a:rPr lang="fr-FR" smtClean="0"/>
              <a:t>30/07/2023</a:t>
            </a:fld>
            <a:endParaRPr lang="fr-FR"/>
          </a:p>
        </p:txBody>
      </p:sp>
      <p:sp>
        <p:nvSpPr>
          <p:cNvPr id="6" name="Espace réservé du pied de page 5">
            <a:extLst>
              <a:ext uri="{FF2B5EF4-FFF2-40B4-BE49-F238E27FC236}">
                <a16:creationId xmlns:a16="http://schemas.microsoft.com/office/drawing/2014/main" xmlns="" id="{D2102A13-65A2-3E76-213C-32BBC71231F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D65A58CE-DDEC-A322-882B-CB4F0D6E3AAA}"/>
              </a:ext>
            </a:extLst>
          </p:cNvPr>
          <p:cNvSpPr>
            <a:spLocks noGrp="1"/>
          </p:cNvSpPr>
          <p:nvPr>
            <p:ph type="sldNum" sz="quarter" idx="12"/>
          </p:nvPr>
        </p:nvSpPr>
        <p:spPr/>
        <p:txBody>
          <a:bodyPr/>
          <a:lstStyle/>
          <a:p>
            <a:fld id="{D23FEF5C-494B-4202-B2AE-33101564326F}" type="slidenum">
              <a:rPr lang="fr-FR" smtClean="0"/>
              <a:t>‹N°›</a:t>
            </a:fld>
            <a:endParaRPr lang="fr-FR"/>
          </a:p>
        </p:txBody>
      </p:sp>
    </p:spTree>
    <p:extLst>
      <p:ext uri="{BB962C8B-B14F-4D97-AF65-F5344CB8AC3E}">
        <p14:creationId xmlns:p14="http://schemas.microsoft.com/office/powerpoint/2010/main" val="4165060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6944D1EA-B1D6-1F19-FF0C-2ECD9BF84C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9D2E5D36-4752-4E3D-F846-24711B64F5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5D7F1AB3-53D0-7306-9946-FA5A5768FF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8B2B7-C65B-4989-918B-7C60CED460F8}" type="datetimeFigureOut">
              <a:rPr lang="fr-FR" smtClean="0"/>
              <a:t>30/07/2023</a:t>
            </a:fld>
            <a:endParaRPr lang="fr-FR"/>
          </a:p>
        </p:txBody>
      </p:sp>
      <p:sp>
        <p:nvSpPr>
          <p:cNvPr id="5" name="Espace réservé du pied de page 4">
            <a:extLst>
              <a:ext uri="{FF2B5EF4-FFF2-40B4-BE49-F238E27FC236}">
                <a16:creationId xmlns:a16="http://schemas.microsoft.com/office/drawing/2014/main" xmlns="" id="{725F2362-4FAA-6146-C348-253A063872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A72E58E5-9366-A7F2-CC2C-00FEBB9344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FEF5C-494B-4202-B2AE-33101564326F}" type="slidenum">
              <a:rPr lang="fr-FR" smtClean="0"/>
              <a:t>‹N°›</a:t>
            </a:fld>
            <a:endParaRPr lang="fr-FR"/>
          </a:p>
        </p:txBody>
      </p:sp>
    </p:spTree>
    <p:extLst>
      <p:ext uri="{BB962C8B-B14F-4D97-AF65-F5344CB8AC3E}">
        <p14:creationId xmlns:p14="http://schemas.microsoft.com/office/powerpoint/2010/main" val="2484535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3492C7B-BFBC-7437-228E-4019AB942484}"/>
              </a:ext>
            </a:extLst>
          </p:cNvPr>
          <p:cNvSpPr>
            <a:spLocks noGrp="1"/>
          </p:cNvSpPr>
          <p:nvPr>
            <p:ph type="title"/>
          </p:nvPr>
        </p:nvSpPr>
        <p:spPr>
          <a:xfrm>
            <a:off x="0" y="37129"/>
            <a:ext cx="12192000" cy="1325563"/>
          </a:xfrm>
        </p:spPr>
        <p:txBody>
          <a:bodyPr>
            <a:normAutofit/>
          </a:bodyPr>
          <a:lstStyle/>
          <a:p>
            <a:pPr algn="ctr"/>
            <a:r>
              <a:rPr lang="fr-FR" sz="2800" b="1" dirty="0">
                <a:solidFill>
                  <a:schemeClr val="accent2">
                    <a:lumMod val="50000"/>
                  </a:schemeClr>
                </a:solidFill>
                <a:latin typeface="Arial" panose="020B0604020202020204" pitchFamily="34" charset="0"/>
                <a:ea typeface="Calibri" panose="020F0502020204030204" pitchFamily="34" charset="0"/>
                <a:cs typeface="Arial" panose="020B0604020202020204" pitchFamily="34" charset="0"/>
              </a:rPr>
              <a:t>Inside</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fr-FR" sz="2800" b="1" dirty="0">
                <a:latin typeface="Arial" panose="020B0604020202020204" pitchFamily="34" charset="0"/>
                <a:ea typeface="Calibri" panose="020F0502020204030204" pitchFamily="34" charset="0"/>
                <a:cs typeface="Arial" panose="020B0604020202020204" pitchFamily="34" charset="0"/>
              </a:rPr>
              <a:t>(</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In</a:t>
            </a:r>
            <a:r>
              <a:rPr lang="fr-FR" sz="2800" b="1" dirty="0" err="1">
                <a:latin typeface="Arial" panose="020B0604020202020204" pitchFamily="34" charset="0"/>
                <a:ea typeface="Calibri" panose="020F0502020204030204" pitchFamily="34" charset="0"/>
                <a:cs typeface="Arial" panose="020B0604020202020204" pitchFamily="34" charset="0"/>
              </a:rPr>
              <a:t>cluding</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S</a:t>
            </a:r>
            <a:r>
              <a:rPr lang="fr-FR" sz="2800" b="1" dirty="0" err="1">
                <a:latin typeface="Arial" panose="020B0604020202020204" pitchFamily="34" charset="0"/>
                <a:ea typeface="Calibri" panose="020F0502020204030204" pitchFamily="34" charset="0"/>
                <a:cs typeface="Arial" panose="020B0604020202020204" pitchFamily="34" charset="0"/>
              </a:rPr>
              <a:t>tudents</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latin typeface="Arial" panose="020B0604020202020204" pitchFamily="34" charset="0"/>
                <a:ea typeface="Calibri" panose="020F0502020204030204" pitchFamily="34" charset="0"/>
                <a:cs typeface="Arial" panose="020B0604020202020204" pitchFamily="34" charset="0"/>
              </a:rPr>
              <a:t>with</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a:t>
            </a:r>
            <a:r>
              <a:rPr lang="fr-FR" sz="2800" b="1" dirty="0" err="1">
                <a:latin typeface="Arial" panose="020B0604020202020204" pitchFamily="34" charset="0"/>
                <a:ea typeface="Calibri" panose="020F0502020204030204" pitchFamily="34" charset="0"/>
                <a:cs typeface="Arial" panose="020B0604020202020204" pitchFamily="34" charset="0"/>
              </a:rPr>
              <a:t>mpairments</a:t>
            </a:r>
            <a:r>
              <a:rPr lang="fr-FR" sz="2800" b="1" dirty="0">
                <a:latin typeface="Arial" panose="020B0604020202020204" pitchFamily="34" charset="0"/>
                <a:ea typeface="Calibri" panose="020F0502020204030204" pitchFamily="34" charset="0"/>
                <a:cs typeface="Arial" panose="020B0604020202020204" pitchFamily="34" charset="0"/>
              </a:rPr>
              <a:t> in </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D</a:t>
            </a:r>
            <a:r>
              <a:rPr lang="fr-FR" sz="2800" b="1" dirty="0">
                <a:latin typeface="Arial" panose="020B0604020202020204" pitchFamily="34" charset="0"/>
                <a:ea typeface="Calibri" panose="020F0502020204030204" pitchFamily="34" charset="0"/>
                <a:cs typeface="Arial" panose="020B0604020202020204" pitchFamily="34" charset="0"/>
              </a:rPr>
              <a:t>istance </a:t>
            </a:r>
            <a:r>
              <a:rPr lang="fr-FR" sz="2800" b="1" dirty="0">
                <a:latin typeface="Arial" panose="020B0604020202020204" pitchFamily="34" charset="0"/>
                <a:cs typeface="Arial" panose="020B0604020202020204" pitchFamily="34" charset="0"/>
              </a:rPr>
              <a:t>Education) </a:t>
            </a:r>
          </a:p>
        </p:txBody>
      </p:sp>
      <p:sp>
        <p:nvSpPr>
          <p:cNvPr id="3" name="Espace réservé du contenu 2">
            <a:extLst>
              <a:ext uri="{FF2B5EF4-FFF2-40B4-BE49-F238E27FC236}">
                <a16:creationId xmlns:a16="http://schemas.microsoft.com/office/drawing/2014/main" xmlns="" id="{66B028DA-FEFF-F06B-808F-85F7401F8D1F}"/>
              </a:ext>
            </a:extLst>
          </p:cNvPr>
          <p:cNvSpPr>
            <a:spLocks noGrp="1"/>
          </p:cNvSpPr>
          <p:nvPr>
            <p:ph idx="1"/>
          </p:nvPr>
        </p:nvSpPr>
        <p:spPr/>
        <p:txBody>
          <a:bodyPr>
            <a:noAutofit/>
          </a:bodyPr>
          <a:lstStyle/>
          <a:p>
            <a:pPr marL="0" indent="0" algn="just">
              <a:lnSpc>
                <a:spcPct val="115000"/>
              </a:lnSpc>
              <a:spcAft>
                <a:spcPts val="800"/>
              </a:spcAft>
              <a:buNone/>
            </a:pPr>
            <a:r>
              <a:rPr lang="fr-FR" dirty="0">
                <a:effectLst/>
                <a:latin typeface="Arial" panose="020B0604020202020204" pitchFamily="34" charset="0"/>
                <a:ea typeface="Calibri" panose="020F0502020204030204" pitchFamily="34" charset="0"/>
                <a:cs typeface="Arial" panose="020B0604020202020204" pitchFamily="34" charset="0"/>
              </a:rPr>
              <a:t>Inclusion des Etudiants en situation de Handicap dans l’Education à distance</a:t>
            </a:r>
          </a:p>
          <a:p>
            <a:pPr marL="0" indent="0" algn="just">
              <a:lnSpc>
                <a:spcPct val="115000"/>
              </a:lnSpc>
              <a:spcAft>
                <a:spcPts val="800"/>
              </a:spcAft>
              <a:buNone/>
            </a:pPr>
            <a:r>
              <a:rPr lang="fr-FR" dirty="0">
                <a:latin typeface="Arial" panose="020B0604020202020204" pitchFamily="34" charset="0"/>
                <a:ea typeface="Calibri" panose="020F0502020204030204" pitchFamily="34" charset="0"/>
                <a:cs typeface="Arial" panose="020B0604020202020204" pitchFamily="34" charset="0"/>
              </a:rPr>
              <a:t>U</a:t>
            </a:r>
            <a:r>
              <a:rPr lang="fr-FR" dirty="0">
                <a:effectLst/>
                <a:latin typeface="Arial" panose="020B0604020202020204" pitchFamily="34" charset="0"/>
                <a:ea typeface="Calibri" panose="020F0502020204030204" pitchFamily="34" charset="0"/>
                <a:cs typeface="Arial" panose="020B0604020202020204" pitchFamily="34" charset="0"/>
              </a:rPr>
              <a:t>n projet sur le renforcement des capacités dans l’enseignement supérieur (Erasmus+) qui vise à développer des programmes d’enseignement à distance accessibles, inclusifs et efficaces sur le plan éducatif pour les personnes ayant des déficiences visuelles, auditives et de mobilité (</a:t>
            </a:r>
            <a:r>
              <a:rPr lang="fr-FR" dirty="0" err="1">
                <a:effectLst/>
                <a:latin typeface="Arial" panose="020B0604020202020204" pitchFamily="34" charset="0"/>
                <a:ea typeface="Calibri" panose="020F0502020204030204" pitchFamily="34" charset="0"/>
                <a:cs typeface="Arial" panose="020B0604020202020204" pitchFamily="34" charset="0"/>
              </a:rPr>
              <a:t>ViHeMo</a:t>
            </a:r>
            <a:r>
              <a:rPr lang="fr-FR" dirty="0">
                <a:effectLst/>
                <a:latin typeface="Arial" panose="020B0604020202020204" pitchFamily="34" charset="0"/>
                <a:ea typeface="Calibri" panose="020F0502020204030204" pitchFamily="34" charset="0"/>
                <a:cs typeface="Arial" panose="020B0604020202020204" pitchFamily="34" charset="0"/>
              </a:rPr>
              <a:t>) avec une conception centrée sur l’utilisateur</a:t>
            </a:r>
          </a:p>
          <a:p>
            <a:endParaRPr lang="fr-F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2402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8932FEA8-90B5-E3EF-9D82-6C1678B758B4}"/>
              </a:ext>
            </a:extLst>
          </p:cNvPr>
          <p:cNvSpPr>
            <a:spLocks noGrp="1"/>
          </p:cNvSpPr>
          <p:nvPr>
            <p:ph idx="1"/>
          </p:nvPr>
        </p:nvSpPr>
        <p:spPr>
          <a:xfrm>
            <a:off x="838200" y="1657210"/>
            <a:ext cx="10515600" cy="4351338"/>
          </a:xfrm>
        </p:spPr>
        <p:txBody>
          <a:bodyPr>
            <a:noAutofit/>
          </a:bodyPr>
          <a:lstStyle/>
          <a:p>
            <a:pPr algn="just">
              <a:lnSpc>
                <a:spcPct val="107000"/>
              </a:lnSpc>
              <a:spcAft>
                <a:spcPts val="800"/>
              </a:spcAft>
            </a:pPr>
            <a:r>
              <a:rPr lang="fr-FR" sz="2400" b="1" dirty="0">
                <a:effectLst/>
                <a:latin typeface="Arial" panose="020B0604020202020204" pitchFamily="34" charset="0"/>
                <a:ea typeface="Calibri" panose="020F0502020204030204" pitchFamily="34" charset="0"/>
                <a:cs typeface="Arial" panose="020B0604020202020204" pitchFamily="34" charset="0"/>
              </a:rPr>
              <a:t>Impact du projet INSIDE en Tunisie </a:t>
            </a: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Calibri" panose="020F0502020204030204" pitchFamily="34" charset="0"/>
              <a:buChar char="-"/>
            </a:pPr>
            <a:r>
              <a:rPr lang="fr-FR" sz="2400" dirty="0">
                <a:effectLst/>
                <a:latin typeface="Arial" panose="020B0604020202020204" pitchFamily="34" charset="0"/>
                <a:ea typeface="Calibri" panose="020F0502020204030204" pitchFamily="34" charset="0"/>
                <a:cs typeface="Arial" panose="020B0604020202020204" pitchFamily="34" charset="0"/>
              </a:rPr>
              <a:t>Formation des formateurs (personnel administratif et académique) dans les unités d’accessibilité sur la gestion des centres d’accessibilité afin de former les utilisateurs finaux (enseignant et étudiants) à l’utilisation de programmes d’enseignement à distance accessible et inclusifs.</a:t>
            </a:r>
          </a:p>
          <a:p>
            <a:pPr marL="342900" lvl="0" indent="-342900" algn="just">
              <a:lnSpc>
                <a:spcPct val="107000"/>
              </a:lnSpc>
              <a:buFont typeface="Calibri" panose="020F0502020204030204" pitchFamily="34" charset="0"/>
              <a:buChar char="-"/>
            </a:pPr>
            <a:r>
              <a:rPr lang="fr-FR" sz="2400" dirty="0">
                <a:effectLst/>
                <a:latin typeface="Arial" panose="020B0604020202020204" pitchFamily="34" charset="0"/>
                <a:ea typeface="Calibri" panose="020F0502020204030204" pitchFamily="34" charset="0"/>
                <a:cs typeface="Arial" panose="020B0604020202020204" pitchFamily="34" charset="0"/>
              </a:rPr>
              <a:t>Création d’un centre d’accessibilité au sein de chaque université partenaire qui permettra d’assurer l’accompagnement des apprenants avec un certain handicap d’avoir accès aux ressources pédagogiques et aux enseignements.</a:t>
            </a:r>
          </a:p>
          <a:p>
            <a:pPr marL="0" indent="0">
              <a:buNone/>
            </a:pPr>
            <a:endParaRPr lang="fr-FR" sz="3200" dirty="0">
              <a:latin typeface="Arial" panose="020B0604020202020204" pitchFamily="34" charset="0"/>
              <a:cs typeface="Arial" panose="020B0604020202020204" pitchFamily="34" charset="0"/>
            </a:endParaRPr>
          </a:p>
        </p:txBody>
      </p:sp>
      <p:sp>
        <p:nvSpPr>
          <p:cNvPr id="4" name="Titre 1">
            <a:extLst>
              <a:ext uri="{FF2B5EF4-FFF2-40B4-BE49-F238E27FC236}">
                <a16:creationId xmlns:a16="http://schemas.microsoft.com/office/drawing/2014/main" xmlns="" id="{476360F6-FD74-44FF-8C40-1C623D17632F}"/>
              </a:ext>
            </a:extLst>
          </p:cNvPr>
          <p:cNvSpPr>
            <a:spLocks noGrp="1"/>
          </p:cNvSpPr>
          <p:nvPr>
            <p:ph type="title"/>
          </p:nvPr>
        </p:nvSpPr>
        <p:spPr>
          <a:xfrm>
            <a:off x="0" y="-2627"/>
            <a:ext cx="12192000" cy="1325563"/>
          </a:xfrm>
        </p:spPr>
        <p:txBody>
          <a:bodyPr>
            <a:normAutofit/>
          </a:bodyPr>
          <a:lstStyle/>
          <a:p>
            <a:pPr algn="ctr"/>
            <a:r>
              <a:rPr lang="fr-FR" sz="2800" b="1" dirty="0">
                <a:solidFill>
                  <a:schemeClr val="accent2">
                    <a:lumMod val="50000"/>
                  </a:schemeClr>
                </a:solidFill>
                <a:latin typeface="Arial" panose="020B0604020202020204" pitchFamily="34" charset="0"/>
                <a:ea typeface="Calibri" panose="020F0502020204030204" pitchFamily="34" charset="0"/>
                <a:cs typeface="Arial" panose="020B0604020202020204" pitchFamily="34" charset="0"/>
              </a:rPr>
              <a:t>Inside</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fr-FR" sz="2800" b="1" dirty="0">
                <a:latin typeface="Arial" panose="020B0604020202020204" pitchFamily="34" charset="0"/>
                <a:ea typeface="Calibri" panose="020F0502020204030204" pitchFamily="34" charset="0"/>
                <a:cs typeface="Arial" panose="020B0604020202020204" pitchFamily="34" charset="0"/>
              </a:rPr>
              <a:t>(</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In</a:t>
            </a:r>
            <a:r>
              <a:rPr lang="fr-FR" sz="2800" b="1" dirty="0" err="1">
                <a:latin typeface="Arial" panose="020B0604020202020204" pitchFamily="34" charset="0"/>
                <a:ea typeface="Calibri" panose="020F0502020204030204" pitchFamily="34" charset="0"/>
                <a:cs typeface="Arial" panose="020B0604020202020204" pitchFamily="34" charset="0"/>
              </a:rPr>
              <a:t>cluding</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S</a:t>
            </a:r>
            <a:r>
              <a:rPr lang="fr-FR" sz="2800" b="1" dirty="0" err="1">
                <a:latin typeface="Arial" panose="020B0604020202020204" pitchFamily="34" charset="0"/>
                <a:ea typeface="Calibri" panose="020F0502020204030204" pitchFamily="34" charset="0"/>
                <a:cs typeface="Arial" panose="020B0604020202020204" pitchFamily="34" charset="0"/>
              </a:rPr>
              <a:t>tudents</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latin typeface="Arial" panose="020B0604020202020204" pitchFamily="34" charset="0"/>
                <a:ea typeface="Calibri" panose="020F0502020204030204" pitchFamily="34" charset="0"/>
                <a:cs typeface="Arial" panose="020B0604020202020204" pitchFamily="34" charset="0"/>
              </a:rPr>
              <a:t>with</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a:t>
            </a:r>
            <a:r>
              <a:rPr lang="fr-FR" sz="2800" b="1" dirty="0" err="1">
                <a:latin typeface="Arial" panose="020B0604020202020204" pitchFamily="34" charset="0"/>
                <a:ea typeface="Calibri" panose="020F0502020204030204" pitchFamily="34" charset="0"/>
                <a:cs typeface="Arial" panose="020B0604020202020204" pitchFamily="34" charset="0"/>
              </a:rPr>
              <a:t>mpairments</a:t>
            </a:r>
            <a:r>
              <a:rPr lang="fr-FR" sz="2800" b="1" dirty="0">
                <a:latin typeface="Arial" panose="020B0604020202020204" pitchFamily="34" charset="0"/>
                <a:ea typeface="Calibri" panose="020F0502020204030204" pitchFamily="34" charset="0"/>
                <a:cs typeface="Arial" panose="020B0604020202020204" pitchFamily="34" charset="0"/>
              </a:rPr>
              <a:t> in </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D</a:t>
            </a:r>
            <a:r>
              <a:rPr lang="fr-FR" sz="2800" b="1" dirty="0">
                <a:latin typeface="Arial" panose="020B0604020202020204" pitchFamily="34" charset="0"/>
                <a:ea typeface="Calibri" panose="020F0502020204030204" pitchFamily="34" charset="0"/>
                <a:cs typeface="Arial" panose="020B0604020202020204" pitchFamily="34" charset="0"/>
              </a:rPr>
              <a:t>istance </a:t>
            </a:r>
            <a:r>
              <a:rPr lang="fr-FR" sz="2800" b="1" dirty="0">
                <a:latin typeface="Arial" panose="020B0604020202020204" pitchFamily="34" charset="0"/>
                <a:cs typeface="Arial" panose="020B0604020202020204" pitchFamily="34" charset="0"/>
              </a:rPr>
              <a:t>Education) </a:t>
            </a:r>
          </a:p>
        </p:txBody>
      </p:sp>
    </p:spTree>
    <p:extLst>
      <p:ext uri="{BB962C8B-B14F-4D97-AF65-F5344CB8AC3E}">
        <p14:creationId xmlns:p14="http://schemas.microsoft.com/office/powerpoint/2010/main" val="2364425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8932FEA8-90B5-E3EF-9D82-6C1678B758B4}"/>
              </a:ext>
            </a:extLst>
          </p:cNvPr>
          <p:cNvSpPr>
            <a:spLocks noGrp="1"/>
          </p:cNvSpPr>
          <p:nvPr>
            <p:ph idx="1"/>
          </p:nvPr>
        </p:nvSpPr>
        <p:spPr>
          <a:xfrm>
            <a:off x="838200" y="1406525"/>
            <a:ext cx="10515600" cy="4351338"/>
          </a:xfrm>
        </p:spPr>
        <p:txBody>
          <a:bodyPr>
            <a:noAutofit/>
          </a:bodyPr>
          <a:lstStyle/>
          <a:p>
            <a:pPr marL="0" indent="0">
              <a:lnSpc>
                <a:spcPct val="107000"/>
              </a:lnSpc>
              <a:spcAft>
                <a:spcPts val="800"/>
              </a:spcAft>
              <a:buNone/>
            </a:pPr>
            <a:r>
              <a:rPr lang="fr-FR" sz="2400" b="1" dirty="0">
                <a:effectLst/>
                <a:latin typeface="Arial" panose="020B0604020202020204" pitchFamily="34" charset="0"/>
                <a:ea typeface="Calibri" panose="020F0502020204030204" pitchFamily="34" charset="0"/>
                <a:cs typeface="Arial" panose="020B0604020202020204" pitchFamily="34" charset="0"/>
              </a:rPr>
              <a:t>Les aspects innovants du projet : </a:t>
            </a:r>
          </a:p>
          <a:p>
            <a:pPr marL="0" indent="0">
              <a:lnSpc>
                <a:spcPct val="107000"/>
              </a:lnSpc>
              <a:spcAft>
                <a:spcPts val="800"/>
              </a:spcAft>
              <a:buNone/>
            </a:pPr>
            <a:r>
              <a:rPr lang="fr-FR" sz="2400" dirty="0">
                <a:latin typeface="Arial" panose="020B0604020202020204" pitchFamily="34" charset="0"/>
                <a:ea typeface="Calibri" panose="020F0502020204030204" pitchFamily="34" charset="0"/>
                <a:cs typeface="Arial" panose="020B0604020202020204" pitchFamily="34" charset="0"/>
              </a:rPr>
              <a:t>L</a:t>
            </a:r>
            <a:r>
              <a:rPr lang="fr-FR" sz="2400" dirty="0">
                <a:effectLst/>
                <a:latin typeface="Arial" panose="020B0604020202020204" pitchFamily="34" charset="0"/>
                <a:ea typeface="Calibri" panose="020F0502020204030204" pitchFamily="34" charset="0"/>
                <a:cs typeface="Arial" panose="020B0604020202020204" pitchFamily="34" charset="0"/>
              </a:rPr>
              <a:t>e développement d’un matériel pédagogique complet dans tous les types de sorties d’informations possibles. Le matériel sera livré dans un format adapté (</a:t>
            </a:r>
            <a:r>
              <a:rPr lang="fr-FR" sz="2400" dirty="0" err="1">
                <a:effectLst/>
                <a:latin typeface="Arial" panose="020B0604020202020204" pitchFamily="34" charset="0"/>
                <a:ea typeface="Calibri" panose="020F0502020204030204" pitchFamily="34" charset="0"/>
                <a:cs typeface="Arial" panose="020B0604020202020204" pitchFamily="34" charset="0"/>
              </a:rPr>
              <a:t>ViHeMo</a:t>
            </a:r>
            <a:r>
              <a:rPr lang="fr-FR" sz="2400" dirty="0">
                <a:effectLst/>
                <a:latin typeface="Arial" panose="020B0604020202020204" pitchFamily="34" charset="0"/>
                <a:ea typeface="Calibri" panose="020F0502020204030204" pitchFamily="34" charset="0"/>
                <a:cs typeface="Arial" panose="020B0604020202020204" pitchFamily="34" charset="0"/>
              </a:rPr>
              <a:t>) </a:t>
            </a:r>
            <a:r>
              <a:rPr lang="fr-FR" sz="2400" dirty="0">
                <a:latin typeface="Arial" panose="020B0604020202020204" pitchFamily="34" charset="0"/>
                <a:ea typeface="Calibri" panose="020F0502020204030204" pitchFamily="34" charset="0"/>
                <a:cs typeface="Arial" panose="020B0604020202020204" pitchFamily="34" charset="0"/>
              </a:rPr>
              <a:t>. </a:t>
            </a:r>
          </a:p>
          <a:p>
            <a:pPr marL="0" indent="0">
              <a:lnSpc>
                <a:spcPct val="107000"/>
              </a:lnSpc>
              <a:spcAft>
                <a:spcPts val="800"/>
              </a:spcAft>
              <a:buNone/>
            </a:pPr>
            <a:r>
              <a:rPr lang="fr-FR" sz="2400" dirty="0">
                <a:latin typeface="Arial" panose="020B0604020202020204" pitchFamily="34" charset="0"/>
                <a:ea typeface="Calibri" panose="020F0502020204030204" pitchFamily="34" charset="0"/>
                <a:cs typeface="Arial" panose="020B0604020202020204" pitchFamily="34" charset="0"/>
              </a:rPr>
              <a:t>Le développement de programmes DEP accessibles bénéficiera directement à l’</a:t>
            </a:r>
            <a:r>
              <a:rPr lang="fr-FR" sz="2400" dirty="0" err="1">
                <a:latin typeface="Arial" panose="020B0604020202020204" pitchFamily="34" charset="0"/>
                <a:ea typeface="Calibri" panose="020F0502020204030204" pitchFamily="34" charset="0"/>
                <a:cs typeface="Arial" panose="020B0604020202020204" pitchFamily="34" charset="0"/>
              </a:rPr>
              <a:t>IwI</a:t>
            </a:r>
            <a:r>
              <a:rPr lang="fr-FR" sz="2400" dirty="0">
                <a:latin typeface="Arial" panose="020B0604020202020204" pitchFamily="34" charset="0"/>
                <a:ea typeface="Calibri" panose="020F050202020403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fr-FR" sz="2400" dirty="0">
                <a:effectLst/>
                <a:latin typeface="Arial" panose="020B0604020202020204" pitchFamily="34" charset="0"/>
                <a:ea typeface="Calibri" panose="020F0502020204030204" pitchFamily="34" charset="0"/>
                <a:cs typeface="Arial" panose="020B0604020202020204" pitchFamily="34" charset="0"/>
              </a:rPr>
              <a:t>La conception du centre utilisateur</a:t>
            </a:r>
          </a:p>
          <a:p>
            <a:pPr marL="0" indent="0">
              <a:lnSpc>
                <a:spcPct val="107000"/>
              </a:lnSpc>
              <a:spcAft>
                <a:spcPts val="800"/>
              </a:spcAft>
              <a:buNone/>
            </a:pPr>
            <a:r>
              <a:rPr lang="fr-FR" sz="2400" dirty="0">
                <a:effectLst/>
                <a:latin typeface="Arial" panose="020B0604020202020204" pitchFamily="34" charset="0"/>
                <a:ea typeface="Calibri" panose="020F0502020204030204" pitchFamily="34" charset="0"/>
                <a:cs typeface="Arial" panose="020B0604020202020204" pitchFamily="34" charset="0"/>
              </a:rPr>
              <a:t>Le personnel enseignant (au moins 550) et les formateurs (66) bénéficieront directement de leur participation au projet puisqu’ils bénéficieront d’une formation continue.</a:t>
            </a:r>
          </a:p>
          <a:p>
            <a:pPr marL="0" indent="0">
              <a:buNone/>
            </a:pPr>
            <a:endParaRPr lang="fr-FR" sz="3200" dirty="0">
              <a:latin typeface="Arial" panose="020B0604020202020204" pitchFamily="34" charset="0"/>
              <a:cs typeface="Arial" panose="020B0604020202020204" pitchFamily="34" charset="0"/>
            </a:endParaRPr>
          </a:p>
        </p:txBody>
      </p:sp>
      <p:sp>
        <p:nvSpPr>
          <p:cNvPr id="4" name="Titre 1">
            <a:extLst>
              <a:ext uri="{FF2B5EF4-FFF2-40B4-BE49-F238E27FC236}">
                <a16:creationId xmlns:a16="http://schemas.microsoft.com/office/drawing/2014/main" xmlns="" id="{AD8C9733-5DDC-468B-9531-41422762791C}"/>
              </a:ext>
            </a:extLst>
          </p:cNvPr>
          <p:cNvSpPr txBox="1">
            <a:spLocks/>
          </p:cNvSpPr>
          <p:nvPr/>
        </p:nvSpPr>
        <p:spPr>
          <a:xfrm>
            <a:off x="0" y="-2627"/>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800" b="1" dirty="0">
                <a:solidFill>
                  <a:schemeClr val="accent2">
                    <a:lumMod val="50000"/>
                  </a:schemeClr>
                </a:solidFill>
                <a:latin typeface="Arial" panose="020B0604020202020204" pitchFamily="34" charset="0"/>
                <a:ea typeface="Calibri" panose="020F0502020204030204" pitchFamily="34" charset="0"/>
                <a:cs typeface="Arial" panose="020B0604020202020204" pitchFamily="34" charset="0"/>
              </a:rPr>
              <a:t>Inside</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fr-FR" sz="2800" b="1" dirty="0">
                <a:latin typeface="Arial" panose="020B0604020202020204" pitchFamily="34" charset="0"/>
                <a:ea typeface="Calibri" panose="020F0502020204030204" pitchFamily="34" charset="0"/>
                <a:cs typeface="Arial" panose="020B0604020202020204" pitchFamily="34" charset="0"/>
              </a:rPr>
              <a:t>(</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In</a:t>
            </a:r>
            <a:r>
              <a:rPr lang="fr-FR" sz="2800" b="1" dirty="0" err="1">
                <a:latin typeface="Arial" panose="020B0604020202020204" pitchFamily="34" charset="0"/>
                <a:ea typeface="Calibri" panose="020F0502020204030204" pitchFamily="34" charset="0"/>
                <a:cs typeface="Arial" panose="020B0604020202020204" pitchFamily="34" charset="0"/>
              </a:rPr>
              <a:t>cluding</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S</a:t>
            </a:r>
            <a:r>
              <a:rPr lang="fr-FR" sz="2800" b="1" dirty="0" err="1">
                <a:latin typeface="Arial" panose="020B0604020202020204" pitchFamily="34" charset="0"/>
                <a:ea typeface="Calibri" panose="020F0502020204030204" pitchFamily="34" charset="0"/>
                <a:cs typeface="Arial" panose="020B0604020202020204" pitchFamily="34" charset="0"/>
              </a:rPr>
              <a:t>tudents</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latin typeface="Arial" panose="020B0604020202020204" pitchFamily="34" charset="0"/>
                <a:ea typeface="Calibri" panose="020F0502020204030204" pitchFamily="34" charset="0"/>
                <a:cs typeface="Arial" panose="020B0604020202020204" pitchFamily="34" charset="0"/>
              </a:rPr>
              <a:t>with</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a:t>
            </a:r>
            <a:r>
              <a:rPr lang="fr-FR" sz="2800" b="1" dirty="0" err="1">
                <a:latin typeface="Arial" panose="020B0604020202020204" pitchFamily="34" charset="0"/>
                <a:ea typeface="Calibri" panose="020F0502020204030204" pitchFamily="34" charset="0"/>
                <a:cs typeface="Arial" panose="020B0604020202020204" pitchFamily="34" charset="0"/>
              </a:rPr>
              <a:t>mpairments</a:t>
            </a:r>
            <a:r>
              <a:rPr lang="fr-FR" sz="2800" b="1" dirty="0">
                <a:latin typeface="Arial" panose="020B0604020202020204" pitchFamily="34" charset="0"/>
                <a:ea typeface="Calibri" panose="020F0502020204030204" pitchFamily="34" charset="0"/>
                <a:cs typeface="Arial" panose="020B0604020202020204" pitchFamily="34" charset="0"/>
              </a:rPr>
              <a:t> in </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D</a:t>
            </a:r>
            <a:r>
              <a:rPr lang="fr-FR" sz="2800" b="1" dirty="0">
                <a:latin typeface="Arial" panose="020B0604020202020204" pitchFamily="34" charset="0"/>
                <a:ea typeface="Calibri" panose="020F0502020204030204" pitchFamily="34" charset="0"/>
                <a:cs typeface="Arial" panose="020B0604020202020204" pitchFamily="34" charset="0"/>
              </a:rPr>
              <a:t>istance </a:t>
            </a:r>
            <a:r>
              <a:rPr lang="fr-FR" sz="2800" b="1" dirty="0">
                <a:latin typeface="Arial" panose="020B0604020202020204" pitchFamily="34" charset="0"/>
                <a:cs typeface="Arial" panose="020B0604020202020204" pitchFamily="34" charset="0"/>
              </a:rPr>
              <a:t>Education) </a:t>
            </a:r>
          </a:p>
        </p:txBody>
      </p:sp>
    </p:spTree>
    <p:extLst>
      <p:ext uri="{BB962C8B-B14F-4D97-AF65-F5344CB8AC3E}">
        <p14:creationId xmlns:p14="http://schemas.microsoft.com/office/powerpoint/2010/main" val="2511096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8932FEA8-90B5-E3EF-9D82-6C1678B758B4}"/>
              </a:ext>
            </a:extLst>
          </p:cNvPr>
          <p:cNvSpPr>
            <a:spLocks noGrp="1"/>
          </p:cNvSpPr>
          <p:nvPr>
            <p:ph idx="1"/>
          </p:nvPr>
        </p:nvSpPr>
        <p:spPr>
          <a:xfrm>
            <a:off x="838200" y="2558910"/>
            <a:ext cx="10515600" cy="4351338"/>
          </a:xfrm>
        </p:spPr>
        <p:txBody>
          <a:bodyPr>
            <a:noAutofit/>
          </a:bodyPr>
          <a:lstStyle/>
          <a:p>
            <a:pPr indent="0" algn="just">
              <a:lnSpc>
                <a:spcPct val="107000"/>
              </a:lnSpc>
              <a:buNone/>
            </a:pPr>
            <a:r>
              <a:rPr lang="fr-FR" sz="2400" b="1" dirty="0">
                <a:effectLst/>
                <a:latin typeface="Arial" panose="020B0604020202020204" pitchFamily="34" charset="0"/>
                <a:ea typeface="Calibri" panose="020F0502020204030204" pitchFamily="34" charset="0"/>
                <a:cs typeface="Arial" panose="020B0604020202020204" pitchFamily="34" charset="0"/>
              </a:rPr>
              <a:t> Liste des équipements acquis à haute valeur technologique</a:t>
            </a: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buNone/>
            </a:pPr>
            <a:r>
              <a:rPr lang="fr-FR" sz="2400" dirty="0">
                <a:effectLst/>
                <a:latin typeface="Arial" panose="020B0604020202020204" pitchFamily="34" charset="0"/>
                <a:ea typeface="Calibri" panose="020F0502020204030204" pitchFamily="34" charset="0"/>
                <a:cs typeface="Arial" panose="020B0604020202020204" pitchFamily="34" charset="0"/>
              </a:rPr>
              <a:t>Logiciels et équipement pour la mise en place des Cours en ligne pour les étudiants en situation de handicap.</a:t>
            </a:r>
          </a:p>
          <a:p>
            <a:pPr marL="0" indent="0">
              <a:buNone/>
            </a:pPr>
            <a:endParaRPr lang="fr-FR" sz="3200" dirty="0">
              <a:latin typeface="Arial" panose="020B0604020202020204" pitchFamily="34" charset="0"/>
              <a:cs typeface="Arial" panose="020B0604020202020204" pitchFamily="34" charset="0"/>
            </a:endParaRPr>
          </a:p>
        </p:txBody>
      </p:sp>
      <p:sp>
        <p:nvSpPr>
          <p:cNvPr id="4" name="Titre 1">
            <a:extLst>
              <a:ext uri="{FF2B5EF4-FFF2-40B4-BE49-F238E27FC236}">
                <a16:creationId xmlns:a16="http://schemas.microsoft.com/office/drawing/2014/main" xmlns="" id="{476360F6-FD74-44FF-8C40-1C623D17632F}"/>
              </a:ext>
            </a:extLst>
          </p:cNvPr>
          <p:cNvSpPr>
            <a:spLocks noGrp="1"/>
          </p:cNvSpPr>
          <p:nvPr>
            <p:ph type="title"/>
          </p:nvPr>
        </p:nvSpPr>
        <p:spPr>
          <a:xfrm>
            <a:off x="0" y="-2627"/>
            <a:ext cx="12192000" cy="1325563"/>
          </a:xfrm>
        </p:spPr>
        <p:txBody>
          <a:bodyPr>
            <a:normAutofit/>
          </a:bodyPr>
          <a:lstStyle/>
          <a:p>
            <a:pPr algn="ctr"/>
            <a:r>
              <a:rPr lang="fr-FR" sz="2800" b="1" dirty="0">
                <a:solidFill>
                  <a:schemeClr val="accent2">
                    <a:lumMod val="50000"/>
                  </a:schemeClr>
                </a:solidFill>
                <a:latin typeface="Arial" panose="020B0604020202020204" pitchFamily="34" charset="0"/>
                <a:ea typeface="Calibri" panose="020F0502020204030204" pitchFamily="34" charset="0"/>
                <a:cs typeface="Arial" panose="020B0604020202020204" pitchFamily="34" charset="0"/>
              </a:rPr>
              <a:t>Inside</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fr-FR" sz="2800" b="1" dirty="0">
                <a:latin typeface="Arial" panose="020B0604020202020204" pitchFamily="34" charset="0"/>
                <a:ea typeface="Calibri" panose="020F0502020204030204" pitchFamily="34" charset="0"/>
                <a:cs typeface="Arial" panose="020B0604020202020204" pitchFamily="34" charset="0"/>
              </a:rPr>
              <a:t>(</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In</a:t>
            </a:r>
            <a:r>
              <a:rPr lang="fr-FR" sz="2800" b="1" dirty="0" err="1">
                <a:latin typeface="Arial" panose="020B0604020202020204" pitchFamily="34" charset="0"/>
                <a:ea typeface="Calibri" panose="020F0502020204030204" pitchFamily="34" charset="0"/>
                <a:cs typeface="Arial" panose="020B0604020202020204" pitchFamily="34" charset="0"/>
              </a:rPr>
              <a:t>cluding</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S</a:t>
            </a:r>
            <a:r>
              <a:rPr lang="fr-FR" sz="2800" b="1" dirty="0" err="1">
                <a:latin typeface="Arial" panose="020B0604020202020204" pitchFamily="34" charset="0"/>
                <a:ea typeface="Calibri" panose="020F0502020204030204" pitchFamily="34" charset="0"/>
                <a:cs typeface="Arial" panose="020B0604020202020204" pitchFamily="34" charset="0"/>
              </a:rPr>
              <a:t>tudents</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latin typeface="Arial" panose="020B0604020202020204" pitchFamily="34" charset="0"/>
                <a:ea typeface="Calibri" panose="020F0502020204030204" pitchFamily="34" charset="0"/>
                <a:cs typeface="Arial" panose="020B0604020202020204" pitchFamily="34" charset="0"/>
              </a:rPr>
              <a:t>with</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a:t>
            </a:r>
            <a:r>
              <a:rPr lang="fr-FR" sz="2800" b="1" dirty="0" err="1">
                <a:latin typeface="Arial" panose="020B0604020202020204" pitchFamily="34" charset="0"/>
                <a:ea typeface="Calibri" panose="020F0502020204030204" pitchFamily="34" charset="0"/>
                <a:cs typeface="Arial" panose="020B0604020202020204" pitchFamily="34" charset="0"/>
              </a:rPr>
              <a:t>mpairments</a:t>
            </a:r>
            <a:r>
              <a:rPr lang="fr-FR" sz="2800" b="1" dirty="0">
                <a:latin typeface="Arial" panose="020B0604020202020204" pitchFamily="34" charset="0"/>
                <a:ea typeface="Calibri" panose="020F0502020204030204" pitchFamily="34" charset="0"/>
                <a:cs typeface="Arial" panose="020B0604020202020204" pitchFamily="34" charset="0"/>
              </a:rPr>
              <a:t> in </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D</a:t>
            </a:r>
            <a:r>
              <a:rPr lang="fr-FR" sz="2800" b="1" dirty="0">
                <a:latin typeface="Arial" panose="020B0604020202020204" pitchFamily="34" charset="0"/>
                <a:ea typeface="Calibri" panose="020F0502020204030204" pitchFamily="34" charset="0"/>
                <a:cs typeface="Arial" panose="020B0604020202020204" pitchFamily="34" charset="0"/>
              </a:rPr>
              <a:t>istance </a:t>
            </a:r>
            <a:r>
              <a:rPr lang="fr-FR" sz="2800" b="1" dirty="0">
                <a:latin typeface="Arial" panose="020B0604020202020204" pitchFamily="34" charset="0"/>
                <a:cs typeface="Arial" panose="020B0604020202020204" pitchFamily="34" charset="0"/>
              </a:rPr>
              <a:t>Education) </a:t>
            </a:r>
          </a:p>
        </p:txBody>
      </p:sp>
    </p:spTree>
    <p:extLst>
      <p:ext uri="{BB962C8B-B14F-4D97-AF65-F5344CB8AC3E}">
        <p14:creationId xmlns:p14="http://schemas.microsoft.com/office/powerpoint/2010/main" val="2415878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66B028DA-FEFF-F06B-808F-85F7401F8D1F}"/>
              </a:ext>
            </a:extLst>
          </p:cNvPr>
          <p:cNvSpPr>
            <a:spLocks noGrp="1"/>
          </p:cNvSpPr>
          <p:nvPr>
            <p:ph idx="1"/>
          </p:nvPr>
        </p:nvSpPr>
        <p:spPr>
          <a:xfrm>
            <a:off x="629471" y="1318725"/>
            <a:ext cx="11292511" cy="4351338"/>
          </a:xfrm>
        </p:spPr>
        <p:txBody>
          <a:bodyPr>
            <a:noAutofit/>
          </a:bodyPr>
          <a:lstStyle/>
          <a:p>
            <a:pPr marL="0" indent="0" algn="just">
              <a:lnSpc>
                <a:spcPct val="115000"/>
              </a:lnSpc>
              <a:spcAft>
                <a:spcPts val="800"/>
              </a:spcAft>
              <a:buNone/>
            </a:pPr>
            <a:r>
              <a:rPr lang="fr-FR" b="1" dirty="0">
                <a:effectLst/>
                <a:latin typeface="Arial" panose="020B0604020202020204" pitchFamily="34" charset="0"/>
                <a:ea typeface="Calibri" panose="020F0502020204030204" pitchFamily="34" charset="0"/>
                <a:cs typeface="Arial" panose="020B0604020202020204" pitchFamily="34" charset="0"/>
              </a:rPr>
              <a:t>Les actions </a:t>
            </a:r>
            <a:r>
              <a:rPr lang="fr-FR" dirty="0">
                <a:effectLst/>
                <a:latin typeface="Arial" panose="020B0604020202020204" pitchFamily="34" charset="0"/>
                <a:ea typeface="Calibri" panose="020F0502020204030204" pitchFamily="34" charset="0"/>
                <a:cs typeface="Arial" panose="020B0604020202020204" pitchFamily="34" charset="0"/>
              </a:rPr>
              <a:t>seront structurées selon 3 volets : </a:t>
            </a:r>
          </a:p>
          <a:p>
            <a:pPr marL="0" indent="0" algn="just">
              <a:lnSpc>
                <a:spcPct val="115000"/>
              </a:lnSpc>
              <a:spcAft>
                <a:spcPts val="800"/>
              </a:spcAft>
              <a:buNone/>
            </a:pPr>
            <a:r>
              <a:rPr lang="fr-FR" dirty="0">
                <a:effectLst/>
                <a:latin typeface="Arial" panose="020B0604020202020204" pitchFamily="34" charset="0"/>
                <a:ea typeface="Calibri" panose="020F0502020204030204" pitchFamily="34" charset="0"/>
                <a:cs typeface="Arial" panose="020B0604020202020204" pitchFamily="34" charset="0"/>
              </a:rPr>
              <a:t>a) Equipement pédagogiques </a:t>
            </a:r>
          </a:p>
          <a:p>
            <a:pPr marL="0" indent="0" algn="just">
              <a:lnSpc>
                <a:spcPct val="115000"/>
              </a:lnSpc>
              <a:spcAft>
                <a:spcPts val="800"/>
              </a:spcAft>
              <a:buNone/>
            </a:pPr>
            <a:r>
              <a:rPr lang="fr-FR" dirty="0">
                <a:effectLst/>
                <a:latin typeface="Arial" panose="020B0604020202020204" pitchFamily="34" charset="0"/>
                <a:ea typeface="Calibri" panose="020F0502020204030204" pitchFamily="34" charset="0"/>
                <a:cs typeface="Arial" panose="020B0604020202020204" pitchFamily="34" charset="0"/>
              </a:rPr>
              <a:t>b) Système de diffusion (Education à distance), </a:t>
            </a:r>
          </a:p>
          <a:p>
            <a:pPr marL="0" indent="0" algn="just">
              <a:lnSpc>
                <a:spcPct val="115000"/>
              </a:lnSpc>
              <a:spcAft>
                <a:spcPts val="800"/>
              </a:spcAft>
              <a:buNone/>
            </a:pPr>
            <a:r>
              <a:rPr lang="fr-FR" dirty="0">
                <a:effectLst/>
                <a:latin typeface="Arial" panose="020B0604020202020204" pitchFamily="34" charset="0"/>
                <a:ea typeface="Calibri" panose="020F0502020204030204" pitchFamily="34" charset="0"/>
                <a:cs typeface="Arial" panose="020B0604020202020204" pitchFamily="34" charset="0"/>
              </a:rPr>
              <a:t>c) Efficacité et approches pédagogiques</a:t>
            </a:r>
          </a:p>
          <a:p>
            <a:pPr marL="0" indent="0" algn="just">
              <a:lnSpc>
                <a:spcPct val="115000"/>
              </a:lnSpc>
              <a:spcAft>
                <a:spcPts val="800"/>
              </a:spcAft>
              <a:buNone/>
            </a:pPr>
            <a:r>
              <a:rPr lang="fr-FR" dirty="0">
                <a:effectLst/>
                <a:latin typeface="Arial" panose="020B0604020202020204" pitchFamily="34" charset="0"/>
                <a:ea typeface="Calibri" panose="020F0502020204030204" pitchFamily="34" charset="0"/>
                <a:cs typeface="Arial" panose="020B0604020202020204" pitchFamily="34" charset="0"/>
              </a:rPr>
              <a:t> Onze universités du Maghreb (4 du Maroc, 4 d’Algérie et 3 de la Tunisie) bénéficieront de l’expérience des université Européennes en la matière : l’Université de Macédoine (Grèce) l’Université nationale et </a:t>
            </a:r>
            <a:r>
              <a:rPr lang="fr-FR" dirty="0" err="1">
                <a:effectLst/>
                <a:latin typeface="Arial" panose="020B0604020202020204" pitchFamily="34" charset="0"/>
                <a:ea typeface="Calibri" panose="020F0502020204030204" pitchFamily="34" charset="0"/>
                <a:cs typeface="Arial" panose="020B0604020202020204" pitchFamily="34" charset="0"/>
              </a:rPr>
              <a:t>kapodistrienne</a:t>
            </a:r>
            <a:r>
              <a:rPr lang="fr-FR" dirty="0">
                <a:effectLst/>
                <a:latin typeface="Arial" panose="020B0604020202020204" pitchFamily="34" charset="0"/>
                <a:ea typeface="Calibri" panose="020F0502020204030204" pitchFamily="34" charset="0"/>
                <a:cs typeface="Arial" panose="020B0604020202020204" pitchFamily="34" charset="0"/>
              </a:rPr>
              <a:t> d’Athènes (Grèce) et l’université Johannes Kepler (Autriche). </a:t>
            </a:r>
          </a:p>
          <a:p>
            <a:pPr marL="0" indent="0">
              <a:buNone/>
            </a:pPr>
            <a:endParaRPr lang="fr-FR" sz="3600" dirty="0">
              <a:latin typeface="Arial" panose="020B0604020202020204" pitchFamily="34" charset="0"/>
              <a:cs typeface="Arial" panose="020B0604020202020204" pitchFamily="34" charset="0"/>
            </a:endParaRPr>
          </a:p>
        </p:txBody>
      </p:sp>
      <p:sp>
        <p:nvSpPr>
          <p:cNvPr id="4" name="Titre 1">
            <a:extLst>
              <a:ext uri="{FF2B5EF4-FFF2-40B4-BE49-F238E27FC236}">
                <a16:creationId xmlns:a16="http://schemas.microsoft.com/office/drawing/2014/main" xmlns="" id="{F1222FD6-DE53-447C-BFD0-47BD00551253}"/>
              </a:ext>
            </a:extLst>
          </p:cNvPr>
          <p:cNvSpPr>
            <a:spLocks noGrp="1"/>
          </p:cNvSpPr>
          <p:nvPr>
            <p:ph type="title"/>
          </p:nvPr>
        </p:nvSpPr>
        <p:spPr>
          <a:xfrm>
            <a:off x="0" y="37129"/>
            <a:ext cx="12192000" cy="1325563"/>
          </a:xfrm>
        </p:spPr>
        <p:txBody>
          <a:bodyPr>
            <a:normAutofit/>
          </a:bodyPr>
          <a:lstStyle/>
          <a:p>
            <a:pPr algn="ctr"/>
            <a:r>
              <a:rPr lang="fr-FR" sz="2800" b="1" dirty="0">
                <a:solidFill>
                  <a:schemeClr val="accent2">
                    <a:lumMod val="50000"/>
                  </a:schemeClr>
                </a:solidFill>
                <a:latin typeface="Arial" panose="020B0604020202020204" pitchFamily="34" charset="0"/>
                <a:ea typeface="Calibri" panose="020F0502020204030204" pitchFamily="34" charset="0"/>
                <a:cs typeface="Arial" panose="020B0604020202020204" pitchFamily="34" charset="0"/>
              </a:rPr>
              <a:t>Inside</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fr-FR" sz="2800" b="1" dirty="0">
                <a:latin typeface="Arial" panose="020B0604020202020204" pitchFamily="34" charset="0"/>
                <a:ea typeface="Calibri" panose="020F0502020204030204" pitchFamily="34" charset="0"/>
                <a:cs typeface="Arial" panose="020B0604020202020204" pitchFamily="34" charset="0"/>
              </a:rPr>
              <a:t>(</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In</a:t>
            </a:r>
            <a:r>
              <a:rPr lang="fr-FR" sz="2800" b="1" dirty="0" err="1">
                <a:latin typeface="Arial" panose="020B0604020202020204" pitchFamily="34" charset="0"/>
                <a:ea typeface="Calibri" panose="020F0502020204030204" pitchFamily="34" charset="0"/>
                <a:cs typeface="Arial" panose="020B0604020202020204" pitchFamily="34" charset="0"/>
              </a:rPr>
              <a:t>cluding</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S</a:t>
            </a:r>
            <a:r>
              <a:rPr lang="fr-FR" sz="2800" b="1" dirty="0" err="1">
                <a:latin typeface="Arial" panose="020B0604020202020204" pitchFamily="34" charset="0"/>
                <a:ea typeface="Calibri" panose="020F0502020204030204" pitchFamily="34" charset="0"/>
                <a:cs typeface="Arial" panose="020B0604020202020204" pitchFamily="34" charset="0"/>
              </a:rPr>
              <a:t>tudents</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latin typeface="Arial" panose="020B0604020202020204" pitchFamily="34" charset="0"/>
                <a:ea typeface="Calibri" panose="020F0502020204030204" pitchFamily="34" charset="0"/>
                <a:cs typeface="Arial" panose="020B0604020202020204" pitchFamily="34" charset="0"/>
              </a:rPr>
              <a:t>with</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a:t>
            </a:r>
            <a:r>
              <a:rPr lang="fr-FR" sz="2800" b="1" dirty="0" err="1">
                <a:latin typeface="Arial" panose="020B0604020202020204" pitchFamily="34" charset="0"/>
                <a:ea typeface="Calibri" panose="020F0502020204030204" pitchFamily="34" charset="0"/>
                <a:cs typeface="Arial" panose="020B0604020202020204" pitchFamily="34" charset="0"/>
              </a:rPr>
              <a:t>mpairments</a:t>
            </a:r>
            <a:r>
              <a:rPr lang="fr-FR" sz="2800" b="1" dirty="0">
                <a:latin typeface="Arial" panose="020B0604020202020204" pitchFamily="34" charset="0"/>
                <a:ea typeface="Calibri" panose="020F0502020204030204" pitchFamily="34" charset="0"/>
                <a:cs typeface="Arial" panose="020B0604020202020204" pitchFamily="34" charset="0"/>
              </a:rPr>
              <a:t> in </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D</a:t>
            </a:r>
            <a:r>
              <a:rPr lang="fr-FR" sz="2800" b="1" dirty="0">
                <a:latin typeface="Arial" panose="020B0604020202020204" pitchFamily="34" charset="0"/>
                <a:ea typeface="Calibri" panose="020F0502020204030204" pitchFamily="34" charset="0"/>
                <a:cs typeface="Arial" panose="020B0604020202020204" pitchFamily="34" charset="0"/>
              </a:rPr>
              <a:t>istance </a:t>
            </a:r>
            <a:r>
              <a:rPr lang="fr-FR" sz="2800" b="1" dirty="0">
                <a:latin typeface="Arial" panose="020B0604020202020204" pitchFamily="34" charset="0"/>
                <a:cs typeface="Arial" panose="020B0604020202020204" pitchFamily="34" charset="0"/>
              </a:rPr>
              <a:t>Education) </a:t>
            </a:r>
          </a:p>
        </p:txBody>
      </p:sp>
    </p:spTree>
    <p:extLst>
      <p:ext uri="{BB962C8B-B14F-4D97-AF65-F5344CB8AC3E}">
        <p14:creationId xmlns:p14="http://schemas.microsoft.com/office/powerpoint/2010/main" val="3243339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66B028DA-FEFF-F06B-808F-85F7401F8D1F}"/>
              </a:ext>
            </a:extLst>
          </p:cNvPr>
          <p:cNvSpPr>
            <a:spLocks noGrp="1"/>
          </p:cNvSpPr>
          <p:nvPr>
            <p:ph idx="1"/>
          </p:nvPr>
        </p:nvSpPr>
        <p:spPr>
          <a:xfrm>
            <a:off x="838200" y="1567197"/>
            <a:ext cx="10515600" cy="4351338"/>
          </a:xfrm>
        </p:spPr>
        <p:txBody>
          <a:bodyPr>
            <a:noAutofit/>
          </a:bodyPr>
          <a:lstStyle/>
          <a:p>
            <a:pPr marL="0" indent="0" algn="just">
              <a:lnSpc>
                <a:spcPct val="115000"/>
              </a:lnSpc>
              <a:spcAft>
                <a:spcPts val="800"/>
              </a:spcAft>
              <a:buNone/>
            </a:pPr>
            <a:r>
              <a:rPr lang="fr-FR" dirty="0">
                <a:latin typeface="Arial" panose="020B0604020202020204" pitchFamily="34" charset="0"/>
                <a:ea typeface="Calibri" panose="020F0502020204030204" pitchFamily="34" charset="0"/>
                <a:cs typeface="Arial" panose="020B0604020202020204" pitchFamily="34" charset="0"/>
              </a:rPr>
              <a:t>Mise</a:t>
            </a:r>
            <a:r>
              <a:rPr lang="fr-FR" dirty="0">
                <a:effectLst/>
                <a:latin typeface="Arial" panose="020B0604020202020204" pitchFamily="34" charset="0"/>
                <a:ea typeface="Calibri" panose="020F0502020204030204" pitchFamily="34" charset="0"/>
                <a:cs typeface="Arial" panose="020B0604020202020204" pitchFamily="34" charset="0"/>
              </a:rPr>
              <a:t> en œuvre des </a:t>
            </a:r>
            <a:r>
              <a:rPr lang="fr-FR" b="1" dirty="0">
                <a:effectLst/>
                <a:latin typeface="Arial" panose="020B0604020202020204" pitchFamily="34" charset="0"/>
                <a:ea typeface="Calibri" panose="020F0502020204030204" pitchFamily="34" charset="0"/>
                <a:cs typeface="Arial" panose="020B0604020202020204" pitchFamily="34" charset="0"/>
              </a:rPr>
              <a:t>programmes d’Education à Distance</a:t>
            </a:r>
            <a:r>
              <a:rPr lang="fr-FR" dirty="0">
                <a:effectLst/>
                <a:latin typeface="Arial" panose="020B0604020202020204" pitchFamily="34" charset="0"/>
                <a:ea typeface="Calibri" panose="020F0502020204030204" pitchFamily="34" charset="0"/>
                <a:cs typeface="Arial" panose="020B0604020202020204" pitchFamily="34" charset="0"/>
              </a:rPr>
              <a:t> (ED) pour dispenser des cours universitaires. </a:t>
            </a:r>
          </a:p>
          <a:p>
            <a:pPr marL="0" indent="0" algn="just">
              <a:lnSpc>
                <a:spcPct val="115000"/>
              </a:lnSpc>
              <a:spcAft>
                <a:spcPts val="800"/>
              </a:spcAft>
              <a:buNone/>
            </a:pPr>
            <a:r>
              <a:rPr lang="fr-FR" dirty="0">
                <a:effectLst/>
                <a:latin typeface="Arial" panose="020B0604020202020204" pitchFamily="34" charset="0"/>
                <a:ea typeface="Calibri" panose="020F0502020204030204" pitchFamily="34" charset="0"/>
                <a:cs typeface="Arial" panose="020B0604020202020204" pitchFamily="34" charset="0"/>
              </a:rPr>
              <a:t>Ces programmes fourniront des compétences clés pour la réadaptation professionnelle et offriront des possibilités d’apprentissage tout au long de la vie, d’amélioration des compétences et d’épanouissement personnel, dans le but ultime de proposer des solutions intelligentes au problèmes liés à l’accès limité et de faire face à l’abandon des étudiants en situation de handicap en enseignement supérieur.</a:t>
            </a:r>
          </a:p>
          <a:p>
            <a:pPr marL="0" indent="0">
              <a:buNone/>
            </a:pPr>
            <a:endParaRPr lang="fr-FR" sz="3600" dirty="0">
              <a:latin typeface="Arial" panose="020B0604020202020204" pitchFamily="34" charset="0"/>
              <a:cs typeface="Arial" panose="020B0604020202020204" pitchFamily="34" charset="0"/>
            </a:endParaRPr>
          </a:p>
        </p:txBody>
      </p:sp>
      <p:sp>
        <p:nvSpPr>
          <p:cNvPr id="4" name="Titre 1">
            <a:extLst>
              <a:ext uri="{FF2B5EF4-FFF2-40B4-BE49-F238E27FC236}">
                <a16:creationId xmlns:a16="http://schemas.microsoft.com/office/drawing/2014/main" xmlns="" id="{5A434FA0-B4FE-4221-BCAD-2DA0B0B0CB11}"/>
              </a:ext>
            </a:extLst>
          </p:cNvPr>
          <p:cNvSpPr>
            <a:spLocks noGrp="1"/>
          </p:cNvSpPr>
          <p:nvPr>
            <p:ph type="title"/>
          </p:nvPr>
        </p:nvSpPr>
        <p:spPr>
          <a:xfrm>
            <a:off x="0" y="17251"/>
            <a:ext cx="12192000" cy="1325563"/>
          </a:xfrm>
        </p:spPr>
        <p:txBody>
          <a:bodyPr>
            <a:normAutofit/>
          </a:bodyPr>
          <a:lstStyle/>
          <a:p>
            <a:pPr algn="ctr"/>
            <a:r>
              <a:rPr lang="fr-FR" sz="2800" b="1" dirty="0">
                <a:solidFill>
                  <a:schemeClr val="accent2">
                    <a:lumMod val="50000"/>
                  </a:schemeClr>
                </a:solidFill>
                <a:latin typeface="Arial" panose="020B0604020202020204" pitchFamily="34" charset="0"/>
                <a:ea typeface="Calibri" panose="020F0502020204030204" pitchFamily="34" charset="0"/>
                <a:cs typeface="Arial" panose="020B0604020202020204" pitchFamily="34" charset="0"/>
              </a:rPr>
              <a:t>Inside</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fr-FR" sz="2800" b="1" dirty="0">
                <a:latin typeface="Arial" panose="020B0604020202020204" pitchFamily="34" charset="0"/>
                <a:ea typeface="Calibri" panose="020F0502020204030204" pitchFamily="34" charset="0"/>
                <a:cs typeface="Arial" panose="020B0604020202020204" pitchFamily="34" charset="0"/>
              </a:rPr>
              <a:t>(</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In</a:t>
            </a:r>
            <a:r>
              <a:rPr lang="fr-FR" sz="2800" b="1" dirty="0" err="1">
                <a:latin typeface="Arial" panose="020B0604020202020204" pitchFamily="34" charset="0"/>
                <a:ea typeface="Calibri" panose="020F0502020204030204" pitchFamily="34" charset="0"/>
                <a:cs typeface="Arial" panose="020B0604020202020204" pitchFamily="34" charset="0"/>
              </a:rPr>
              <a:t>cluding</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S</a:t>
            </a:r>
            <a:r>
              <a:rPr lang="fr-FR" sz="2800" b="1" dirty="0" err="1">
                <a:latin typeface="Arial" panose="020B0604020202020204" pitchFamily="34" charset="0"/>
                <a:ea typeface="Calibri" panose="020F0502020204030204" pitchFamily="34" charset="0"/>
                <a:cs typeface="Arial" panose="020B0604020202020204" pitchFamily="34" charset="0"/>
              </a:rPr>
              <a:t>tudents</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latin typeface="Arial" panose="020B0604020202020204" pitchFamily="34" charset="0"/>
                <a:ea typeface="Calibri" panose="020F0502020204030204" pitchFamily="34" charset="0"/>
                <a:cs typeface="Arial" panose="020B0604020202020204" pitchFamily="34" charset="0"/>
              </a:rPr>
              <a:t>with</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a:t>
            </a:r>
            <a:r>
              <a:rPr lang="fr-FR" sz="2800" b="1" dirty="0" err="1">
                <a:latin typeface="Arial" panose="020B0604020202020204" pitchFamily="34" charset="0"/>
                <a:ea typeface="Calibri" panose="020F0502020204030204" pitchFamily="34" charset="0"/>
                <a:cs typeface="Arial" panose="020B0604020202020204" pitchFamily="34" charset="0"/>
              </a:rPr>
              <a:t>mpairments</a:t>
            </a:r>
            <a:r>
              <a:rPr lang="fr-FR" sz="2800" b="1" dirty="0">
                <a:latin typeface="Arial" panose="020B0604020202020204" pitchFamily="34" charset="0"/>
                <a:ea typeface="Calibri" panose="020F0502020204030204" pitchFamily="34" charset="0"/>
                <a:cs typeface="Arial" panose="020B0604020202020204" pitchFamily="34" charset="0"/>
              </a:rPr>
              <a:t> in </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D</a:t>
            </a:r>
            <a:r>
              <a:rPr lang="fr-FR" sz="2800" b="1" dirty="0">
                <a:latin typeface="Arial" panose="020B0604020202020204" pitchFamily="34" charset="0"/>
                <a:ea typeface="Calibri" panose="020F0502020204030204" pitchFamily="34" charset="0"/>
                <a:cs typeface="Arial" panose="020B0604020202020204" pitchFamily="34" charset="0"/>
              </a:rPr>
              <a:t>istance </a:t>
            </a:r>
            <a:r>
              <a:rPr lang="fr-FR" sz="2800" b="1" dirty="0">
                <a:latin typeface="Arial" panose="020B0604020202020204" pitchFamily="34" charset="0"/>
                <a:cs typeface="Arial" panose="020B0604020202020204" pitchFamily="34" charset="0"/>
              </a:rPr>
              <a:t>Education) </a:t>
            </a:r>
          </a:p>
        </p:txBody>
      </p:sp>
    </p:spTree>
    <p:extLst>
      <p:ext uri="{BB962C8B-B14F-4D97-AF65-F5344CB8AC3E}">
        <p14:creationId xmlns:p14="http://schemas.microsoft.com/office/powerpoint/2010/main" val="2545679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66B028DA-FEFF-F06B-808F-85F7401F8D1F}"/>
              </a:ext>
            </a:extLst>
          </p:cNvPr>
          <p:cNvSpPr>
            <a:spLocks noGrp="1"/>
          </p:cNvSpPr>
          <p:nvPr>
            <p:ph idx="1"/>
          </p:nvPr>
        </p:nvSpPr>
        <p:spPr>
          <a:xfrm>
            <a:off x="704020" y="1383009"/>
            <a:ext cx="10515600" cy="4351338"/>
          </a:xfrm>
        </p:spPr>
        <p:txBody>
          <a:bodyPr>
            <a:noAutofit/>
          </a:bodyPr>
          <a:lstStyle/>
          <a:p>
            <a:pPr marL="0" indent="0" algn="just">
              <a:lnSpc>
                <a:spcPct val="115000"/>
              </a:lnSpc>
              <a:spcAft>
                <a:spcPts val="800"/>
              </a:spcAft>
              <a:buNone/>
            </a:pPr>
            <a:r>
              <a:rPr lang="fr-FR" b="1"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Objectifs généraux </a:t>
            </a:r>
            <a:endParaRPr lang="fr-FR"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buFont typeface="Wingdings" panose="05000000000000000000" pitchFamily="2" charset="2"/>
              <a:buChar char="Ø"/>
            </a:pPr>
            <a:r>
              <a:rPr lang="fr-FR" dirty="0">
                <a:effectLst/>
                <a:latin typeface="Arial" panose="020B0604020202020204" pitchFamily="34" charset="0"/>
                <a:ea typeface="Calibri" panose="020F0502020204030204" pitchFamily="34" charset="0"/>
                <a:cs typeface="Arial" panose="020B0604020202020204" pitchFamily="34" charset="0"/>
              </a:rPr>
              <a:t>Développer et expérimenter de nouveaux programmes d’ED innovants, accessibles et inclusifs visant à améliorer la qualité de l’enseignement supérieur pour les étudiants ayant des déficiences en </a:t>
            </a:r>
            <a:r>
              <a:rPr lang="fr-FR" dirty="0" err="1">
                <a:effectLst/>
                <a:latin typeface="Arial" panose="020B0604020202020204" pitchFamily="34" charset="0"/>
                <a:ea typeface="Calibri" panose="020F0502020204030204" pitchFamily="34" charset="0"/>
                <a:cs typeface="Arial" panose="020B0604020202020204" pitchFamily="34" charset="0"/>
              </a:rPr>
              <a:t>ViHeMo</a:t>
            </a:r>
            <a:r>
              <a:rPr lang="fr-FR" dirty="0">
                <a:effectLst/>
                <a:latin typeface="Arial" panose="020B0604020202020204" pitchFamily="34" charset="0"/>
                <a:ea typeface="Calibri" panose="020F0502020204030204" pitchFamily="34" charset="0"/>
                <a:cs typeface="Arial" panose="020B0604020202020204" pitchFamily="34" charset="0"/>
              </a:rPr>
              <a:t> et offrant un apprentissage flexible et une mobilité virtuelle. </a:t>
            </a:r>
          </a:p>
          <a:p>
            <a:pPr lvl="0" algn="just">
              <a:lnSpc>
                <a:spcPct val="115000"/>
              </a:lnSpc>
              <a:buFont typeface="Wingdings" panose="05000000000000000000" pitchFamily="2" charset="2"/>
              <a:buChar char="Ø"/>
            </a:pPr>
            <a:r>
              <a:rPr lang="fr-FR" dirty="0">
                <a:effectLst/>
                <a:latin typeface="Arial" panose="020B0604020202020204" pitchFamily="34" charset="0"/>
                <a:ea typeface="Calibri" panose="020F0502020204030204" pitchFamily="34" charset="0"/>
                <a:cs typeface="Arial" panose="020B0604020202020204" pitchFamily="34" charset="0"/>
              </a:rPr>
              <a:t>Renforcer le fonctionnement des unités d’accessibilité dans les universités partenaires du Maghreb et les doter de technologies d’aide de pointe pour aider les étudiants à besoins spécifiques </a:t>
            </a:r>
          </a:p>
        </p:txBody>
      </p:sp>
      <p:sp>
        <p:nvSpPr>
          <p:cNvPr id="4" name="Titre 1">
            <a:extLst>
              <a:ext uri="{FF2B5EF4-FFF2-40B4-BE49-F238E27FC236}">
                <a16:creationId xmlns:a16="http://schemas.microsoft.com/office/drawing/2014/main" xmlns="" id="{24239B71-1480-4F7C-B46A-6BDF79DFAAF5}"/>
              </a:ext>
            </a:extLst>
          </p:cNvPr>
          <p:cNvSpPr>
            <a:spLocks noGrp="1"/>
          </p:cNvSpPr>
          <p:nvPr>
            <p:ph type="title"/>
          </p:nvPr>
        </p:nvSpPr>
        <p:spPr>
          <a:xfrm>
            <a:off x="0" y="17251"/>
            <a:ext cx="12192000" cy="1325563"/>
          </a:xfrm>
        </p:spPr>
        <p:txBody>
          <a:bodyPr>
            <a:normAutofit/>
          </a:bodyPr>
          <a:lstStyle/>
          <a:p>
            <a:pPr algn="ctr"/>
            <a:r>
              <a:rPr lang="fr-FR" sz="2800" b="1" dirty="0">
                <a:solidFill>
                  <a:schemeClr val="accent2">
                    <a:lumMod val="50000"/>
                  </a:schemeClr>
                </a:solidFill>
                <a:latin typeface="Arial" panose="020B0604020202020204" pitchFamily="34" charset="0"/>
                <a:ea typeface="Calibri" panose="020F0502020204030204" pitchFamily="34" charset="0"/>
                <a:cs typeface="Arial" panose="020B0604020202020204" pitchFamily="34" charset="0"/>
              </a:rPr>
              <a:t>Inside</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fr-FR" sz="2800" b="1" dirty="0">
                <a:latin typeface="Arial" panose="020B0604020202020204" pitchFamily="34" charset="0"/>
                <a:ea typeface="Calibri" panose="020F0502020204030204" pitchFamily="34" charset="0"/>
                <a:cs typeface="Arial" panose="020B0604020202020204" pitchFamily="34" charset="0"/>
              </a:rPr>
              <a:t>(</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In</a:t>
            </a:r>
            <a:r>
              <a:rPr lang="fr-FR" sz="2800" b="1" dirty="0" err="1">
                <a:latin typeface="Arial" panose="020B0604020202020204" pitchFamily="34" charset="0"/>
                <a:ea typeface="Calibri" panose="020F0502020204030204" pitchFamily="34" charset="0"/>
                <a:cs typeface="Arial" panose="020B0604020202020204" pitchFamily="34" charset="0"/>
              </a:rPr>
              <a:t>cluding</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S</a:t>
            </a:r>
            <a:r>
              <a:rPr lang="fr-FR" sz="2800" b="1" dirty="0" err="1">
                <a:latin typeface="Arial" panose="020B0604020202020204" pitchFamily="34" charset="0"/>
                <a:ea typeface="Calibri" panose="020F0502020204030204" pitchFamily="34" charset="0"/>
                <a:cs typeface="Arial" panose="020B0604020202020204" pitchFamily="34" charset="0"/>
              </a:rPr>
              <a:t>tudents</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latin typeface="Arial" panose="020B0604020202020204" pitchFamily="34" charset="0"/>
                <a:ea typeface="Calibri" panose="020F0502020204030204" pitchFamily="34" charset="0"/>
                <a:cs typeface="Arial" panose="020B0604020202020204" pitchFamily="34" charset="0"/>
              </a:rPr>
              <a:t>with</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a:t>
            </a:r>
            <a:r>
              <a:rPr lang="fr-FR" sz="2800" b="1" dirty="0" err="1">
                <a:latin typeface="Arial" panose="020B0604020202020204" pitchFamily="34" charset="0"/>
                <a:ea typeface="Calibri" panose="020F0502020204030204" pitchFamily="34" charset="0"/>
                <a:cs typeface="Arial" panose="020B0604020202020204" pitchFamily="34" charset="0"/>
              </a:rPr>
              <a:t>mpairments</a:t>
            </a:r>
            <a:r>
              <a:rPr lang="fr-FR" sz="2800" b="1" dirty="0">
                <a:latin typeface="Arial" panose="020B0604020202020204" pitchFamily="34" charset="0"/>
                <a:ea typeface="Calibri" panose="020F0502020204030204" pitchFamily="34" charset="0"/>
                <a:cs typeface="Arial" panose="020B0604020202020204" pitchFamily="34" charset="0"/>
              </a:rPr>
              <a:t> in </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D</a:t>
            </a:r>
            <a:r>
              <a:rPr lang="fr-FR" sz="2800" b="1" dirty="0">
                <a:latin typeface="Arial" panose="020B0604020202020204" pitchFamily="34" charset="0"/>
                <a:ea typeface="Calibri" panose="020F0502020204030204" pitchFamily="34" charset="0"/>
                <a:cs typeface="Arial" panose="020B0604020202020204" pitchFamily="34" charset="0"/>
              </a:rPr>
              <a:t>istance </a:t>
            </a:r>
            <a:r>
              <a:rPr lang="fr-FR" sz="2800" b="1" dirty="0">
                <a:latin typeface="Arial" panose="020B0604020202020204" pitchFamily="34" charset="0"/>
                <a:cs typeface="Arial" panose="020B0604020202020204" pitchFamily="34" charset="0"/>
              </a:rPr>
              <a:t>Education) </a:t>
            </a:r>
          </a:p>
        </p:txBody>
      </p:sp>
    </p:spTree>
    <p:extLst>
      <p:ext uri="{BB962C8B-B14F-4D97-AF65-F5344CB8AC3E}">
        <p14:creationId xmlns:p14="http://schemas.microsoft.com/office/powerpoint/2010/main" val="4144407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66B028DA-FEFF-F06B-808F-85F7401F8D1F}"/>
              </a:ext>
            </a:extLst>
          </p:cNvPr>
          <p:cNvSpPr>
            <a:spLocks noGrp="1"/>
          </p:cNvSpPr>
          <p:nvPr>
            <p:ph idx="1"/>
          </p:nvPr>
        </p:nvSpPr>
        <p:spPr>
          <a:xfrm>
            <a:off x="838200" y="1298522"/>
            <a:ext cx="10515600" cy="4351338"/>
          </a:xfrm>
        </p:spPr>
        <p:txBody>
          <a:bodyPr>
            <a:noAutofit/>
          </a:bodyPr>
          <a:lstStyle/>
          <a:p>
            <a:pPr marL="685800" indent="-457200" algn="just">
              <a:lnSpc>
                <a:spcPct val="115000"/>
              </a:lnSpc>
              <a:buFont typeface="Wingdings" panose="05000000000000000000" pitchFamily="2" charset="2"/>
              <a:buChar char="Ø"/>
            </a:pPr>
            <a:r>
              <a:rPr lang="fr-FR" dirty="0">
                <a:effectLst/>
                <a:latin typeface="Arial" panose="020B0604020202020204" pitchFamily="34" charset="0"/>
                <a:ea typeface="Calibri" panose="020F0502020204030204" pitchFamily="34" charset="0"/>
                <a:cs typeface="Arial" panose="020B0604020202020204" pitchFamily="34" charset="0"/>
              </a:rPr>
              <a:t>Renforcer les capacités et le développement professionnel du personnel administratif et académique afin de concevoir des programmes de formation adaptés et de fournir de nouveau services via les unités d’accessibilité pour les étudiants en situation de handicap.</a:t>
            </a:r>
          </a:p>
          <a:p>
            <a:pPr lvl="0" algn="just">
              <a:lnSpc>
                <a:spcPct val="115000"/>
              </a:lnSpc>
              <a:spcAft>
                <a:spcPts val="800"/>
              </a:spcAft>
              <a:buFont typeface="Wingdings" panose="05000000000000000000" pitchFamily="2" charset="2"/>
              <a:buChar char="Ø"/>
            </a:pPr>
            <a:r>
              <a:rPr lang="fr-FR" dirty="0">
                <a:effectLst/>
                <a:latin typeface="Arial" panose="020B0604020202020204" pitchFamily="34" charset="0"/>
                <a:ea typeface="Calibri" panose="020F0502020204030204" pitchFamily="34" charset="0"/>
                <a:cs typeface="Arial" panose="020B0604020202020204" pitchFamily="34" charset="0"/>
              </a:rPr>
              <a:t>Impliquer les étudiants ayant des déficiences en </a:t>
            </a:r>
            <a:r>
              <a:rPr lang="fr-FR" dirty="0" err="1">
                <a:effectLst/>
                <a:latin typeface="Arial" panose="020B0604020202020204" pitchFamily="34" charset="0"/>
                <a:ea typeface="Calibri" panose="020F0502020204030204" pitchFamily="34" charset="0"/>
                <a:cs typeface="Arial" panose="020B0604020202020204" pitchFamily="34" charset="0"/>
              </a:rPr>
              <a:t>ViHeMo</a:t>
            </a:r>
            <a:r>
              <a:rPr lang="fr-FR" dirty="0">
                <a:effectLst/>
                <a:latin typeface="Arial" panose="020B0604020202020204" pitchFamily="34" charset="0"/>
                <a:ea typeface="Calibri" panose="020F0502020204030204" pitchFamily="34" charset="0"/>
                <a:cs typeface="Arial" panose="020B0604020202020204" pitchFamily="34" charset="0"/>
              </a:rPr>
              <a:t> dans une conception centrée sur l’utilisateur afin que l’accessibilité et la facilité d’utilisation soient combinées, et que les liens entre l’éducation et la société soient renforcés.</a:t>
            </a:r>
          </a:p>
        </p:txBody>
      </p:sp>
      <p:sp>
        <p:nvSpPr>
          <p:cNvPr id="4" name="Titre 1">
            <a:extLst>
              <a:ext uri="{FF2B5EF4-FFF2-40B4-BE49-F238E27FC236}">
                <a16:creationId xmlns:a16="http://schemas.microsoft.com/office/drawing/2014/main" xmlns="" id="{9A6FA99A-8D94-4ED5-B5C4-82882214E9CC}"/>
              </a:ext>
            </a:extLst>
          </p:cNvPr>
          <p:cNvSpPr>
            <a:spLocks noGrp="1"/>
          </p:cNvSpPr>
          <p:nvPr>
            <p:ph type="title"/>
          </p:nvPr>
        </p:nvSpPr>
        <p:spPr>
          <a:xfrm>
            <a:off x="0" y="17251"/>
            <a:ext cx="12192000" cy="1325563"/>
          </a:xfrm>
        </p:spPr>
        <p:txBody>
          <a:bodyPr>
            <a:normAutofit/>
          </a:bodyPr>
          <a:lstStyle/>
          <a:p>
            <a:pPr algn="ctr"/>
            <a:r>
              <a:rPr lang="fr-FR" sz="2800" b="1" dirty="0">
                <a:solidFill>
                  <a:schemeClr val="accent2">
                    <a:lumMod val="50000"/>
                  </a:schemeClr>
                </a:solidFill>
                <a:latin typeface="Arial" panose="020B0604020202020204" pitchFamily="34" charset="0"/>
                <a:ea typeface="Calibri" panose="020F0502020204030204" pitchFamily="34" charset="0"/>
                <a:cs typeface="Arial" panose="020B0604020202020204" pitchFamily="34" charset="0"/>
              </a:rPr>
              <a:t>Inside</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fr-FR" sz="2800" b="1" dirty="0">
                <a:latin typeface="Arial" panose="020B0604020202020204" pitchFamily="34" charset="0"/>
                <a:ea typeface="Calibri" panose="020F0502020204030204" pitchFamily="34" charset="0"/>
                <a:cs typeface="Arial" panose="020B0604020202020204" pitchFamily="34" charset="0"/>
              </a:rPr>
              <a:t>(</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In</a:t>
            </a:r>
            <a:r>
              <a:rPr lang="fr-FR" sz="2800" b="1" dirty="0" err="1">
                <a:latin typeface="Arial" panose="020B0604020202020204" pitchFamily="34" charset="0"/>
                <a:ea typeface="Calibri" panose="020F0502020204030204" pitchFamily="34" charset="0"/>
                <a:cs typeface="Arial" panose="020B0604020202020204" pitchFamily="34" charset="0"/>
              </a:rPr>
              <a:t>cluding</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S</a:t>
            </a:r>
            <a:r>
              <a:rPr lang="fr-FR" sz="2800" b="1" dirty="0" err="1">
                <a:latin typeface="Arial" panose="020B0604020202020204" pitchFamily="34" charset="0"/>
                <a:ea typeface="Calibri" panose="020F0502020204030204" pitchFamily="34" charset="0"/>
                <a:cs typeface="Arial" panose="020B0604020202020204" pitchFamily="34" charset="0"/>
              </a:rPr>
              <a:t>tudents</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latin typeface="Arial" panose="020B0604020202020204" pitchFamily="34" charset="0"/>
                <a:ea typeface="Calibri" panose="020F0502020204030204" pitchFamily="34" charset="0"/>
                <a:cs typeface="Arial" panose="020B0604020202020204" pitchFamily="34" charset="0"/>
              </a:rPr>
              <a:t>with</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a:t>
            </a:r>
            <a:r>
              <a:rPr lang="fr-FR" sz="2800" b="1" dirty="0" err="1">
                <a:latin typeface="Arial" panose="020B0604020202020204" pitchFamily="34" charset="0"/>
                <a:ea typeface="Calibri" panose="020F0502020204030204" pitchFamily="34" charset="0"/>
                <a:cs typeface="Arial" panose="020B0604020202020204" pitchFamily="34" charset="0"/>
              </a:rPr>
              <a:t>mpairments</a:t>
            </a:r>
            <a:r>
              <a:rPr lang="fr-FR" sz="2800" b="1" dirty="0">
                <a:latin typeface="Arial" panose="020B0604020202020204" pitchFamily="34" charset="0"/>
                <a:ea typeface="Calibri" panose="020F0502020204030204" pitchFamily="34" charset="0"/>
                <a:cs typeface="Arial" panose="020B0604020202020204" pitchFamily="34" charset="0"/>
              </a:rPr>
              <a:t> in </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D</a:t>
            </a:r>
            <a:r>
              <a:rPr lang="fr-FR" sz="2800" b="1" dirty="0">
                <a:latin typeface="Arial" panose="020B0604020202020204" pitchFamily="34" charset="0"/>
                <a:ea typeface="Calibri" panose="020F0502020204030204" pitchFamily="34" charset="0"/>
                <a:cs typeface="Arial" panose="020B0604020202020204" pitchFamily="34" charset="0"/>
              </a:rPr>
              <a:t>istance </a:t>
            </a:r>
            <a:r>
              <a:rPr lang="fr-FR" sz="2800" b="1" dirty="0">
                <a:latin typeface="Arial" panose="020B0604020202020204" pitchFamily="34" charset="0"/>
                <a:cs typeface="Arial" panose="020B0604020202020204" pitchFamily="34" charset="0"/>
              </a:rPr>
              <a:t>Education) </a:t>
            </a:r>
          </a:p>
        </p:txBody>
      </p:sp>
    </p:spTree>
    <p:extLst>
      <p:ext uri="{BB962C8B-B14F-4D97-AF65-F5344CB8AC3E}">
        <p14:creationId xmlns:p14="http://schemas.microsoft.com/office/powerpoint/2010/main" val="1013296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66B028DA-FEFF-F06B-808F-85F7401F8D1F}"/>
              </a:ext>
            </a:extLst>
          </p:cNvPr>
          <p:cNvSpPr>
            <a:spLocks noGrp="1"/>
          </p:cNvSpPr>
          <p:nvPr>
            <p:ph idx="1"/>
          </p:nvPr>
        </p:nvSpPr>
        <p:spPr>
          <a:xfrm>
            <a:off x="838200" y="1358154"/>
            <a:ext cx="10515600" cy="4351338"/>
          </a:xfrm>
        </p:spPr>
        <p:txBody>
          <a:bodyPr>
            <a:noAutofit/>
          </a:bodyPr>
          <a:lstStyle/>
          <a:p>
            <a:pPr lvl="0" algn="just">
              <a:lnSpc>
                <a:spcPct val="115000"/>
              </a:lnSpc>
              <a:buFont typeface="Wingdings" panose="05000000000000000000" pitchFamily="2" charset="2"/>
              <a:buChar char="Ø"/>
            </a:pPr>
            <a:r>
              <a:rPr lang="fr-FR" dirty="0">
                <a:effectLst/>
                <a:latin typeface="Arial" panose="020B0604020202020204" pitchFamily="34" charset="0"/>
                <a:ea typeface="Calibri" panose="020F0502020204030204" pitchFamily="34" charset="0"/>
                <a:cs typeface="Arial" panose="020B0604020202020204" pitchFamily="34" charset="0"/>
              </a:rPr>
              <a:t>Renforcement du fonctionnement des unités d’accessibilité universitaires afin de fournir des services de soutien aux étudiants en situation de handicap dans le Maghreb.</a:t>
            </a:r>
          </a:p>
          <a:p>
            <a:pPr lvl="0" algn="just">
              <a:lnSpc>
                <a:spcPct val="115000"/>
              </a:lnSpc>
              <a:buFont typeface="Wingdings" panose="05000000000000000000" pitchFamily="2" charset="2"/>
              <a:buChar char="Ø"/>
            </a:pPr>
            <a:r>
              <a:rPr lang="fr-FR" dirty="0">
                <a:effectLst/>
                <a:latin typeface="Arial" panose="020B0604020202020204" pitchFamily="34" charset="0"/>
                <a:ea typeface="Calibri" panose="020F0502020204030204" pitchFamily="34" charset="0"/>
                <a:cs typeface="Arial" panose="020B0604020202020204" pitchFamily="34" charset="0"/>
              </a:rPr>
              <a:t>Formation des formateurs (personnel administratif et académique) dans les unités d’accessibilité afin de former les utilisateurs finaux (enseignant et étudiants) à l’utilisation de programmes d’ED accessibles et inclusif. </a:t>
            </a:r>
          </a:p>
          <a:p>
            <a:pPr lvl="0" algn="just">
              <a:lnSpc>
                <a:spcPct val="115000"/>
              </a:lnSpc>
              <a:spcAft>
                <a:spcPts val="800"/>
              </a:spcAft>
              <a:buFont typeface="Wingdings" panose="05000000000000000000" pitchFamily="2" charset="2"/>
              <a:buChar char="Ø"/>
            </a:pPr>
            <a:r>
              <a:rPr lang="fr-FR" dirty="0">
                <a:effectLst/>
                <a:latin typeface="Arial" panose="020B0604020202020204" pitchFamily="34" charset="0"/>
                <a:ea typeface="Calibri" panose="020F0502020204030204" pitchFamily="34" charset="0"/>
                <a:cs typeface="Arial" panose="020B0604020202020204" pitchFamily="34" charset="0"/>
              </a:rPr>
              <a:t>Développement de diffusion et de l’exploitation des produits livrables du projet Inside au niveau régional et international.</a:t>
            </a:r>
          </a:p>
          <a:p>
            <a:pPr>
              <a:buFont typeface="Wingdings" panose="05000000000000000000" pitchFamily="2" charset="2"/>
              <a:buChar char="Ø"/>
            </a:pPr>
            <a:endParaRPr lang="fr-FR" sz="3600" dirty="0">
              <a:latin typeface="Arial" panose="020B0604020202020204" pitchFamily="34" charset="0"/>
              <a:cs typeface="Arial" panose="020B0604020202020204" pitchFamily="34" charset="0"/>
            </a:endParaRPr>
          </a:p>
        </p:txBody>
      </p:sp>
      <p:sp>
        <p:nvSpPr>
          <p:cNvPr id="4" name="Titre 1">
            <a:extLst>
              <a:ext uri="{FF2B5EF4-FFF2-40B4-BE49-F238E27FC236}">
                <a16:creationId xmlns:a16="http://schemas.microsoft.com/office/drawing/2014/main" xmlns="" id="{7292D364-47AE-43AA-9175-41057EBEAA60}"/>
              </a:ext>
            </a:extLst>
          </p:cNvPr>
          <p:cNvSpPr>
            <a:spLocks noGrp="1"/>
          </p:cNvSpPr>
          <p:nvPr>
            <p:ph type="title"/>
          </p:nvPr>
        </p:nvSpPr>
        <p:spPr>
          <a:xfrm>
            <a:off x="0" y="-2627"/>
            <a:ext cx="12192000" cy="1325563"/>
          </a:xfrm>
        </p:spPr>
        <p:txBody>
          <a:bodyPr>
            <a:normAutofit/>
          </a:bodyPr>
          <a:lstStyle/>
          <a:p>
            <a:pPr algn="ctr"/>
            <a:r>
              <a:rPr lang="fr-FR" sz="2800" b="1" dirty="0">
                <a:solidFill>
                  <a:schemeClr val="accent2">
                    <a:lumMod val="50000"/>
                  </a:schemeClr>
                </a:solidFill>
                <a:latin typeface="Arial" panose="020B0604020202020204" pitchFamily="34" charset="0"/>
                <a:ea typeface="Calibri" panose="020F0502020204030204" pitchFamily="34" charset="0"/>
                <a:cs typeface="Arial" panose="020B0604020202020204" pitchFamily="34" charset="0"/>
              </a:rPr>
              <a:t>Inside</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fr-FR" sz="2800" b="1" dirty="0">
                <a:latin typeface="Arial" panose="020B0604020202020204" pitchFamily="34" charset="0"/>
                <a:ea typeface="Calibri" panose="020F0502020204030204" pitchFamily="34" charset="0"/>
                <a:cs typeface="Arial" panose="020B0604020202020204" pitchFamily="34" charset="0"/>
              </a:rPr>
              <a:t>(</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In</a:t>
            </a:r>
            <a:r>
              <a:rPr lang="fr-FR" sz="2800" b="1" dirty="0" err="1">
                <a:latin typeface="Arial" panose="020B0604020202020204" pitchFamily="34" charset="0"/>
                <a:ea typeface="Calibri" panose="020F0502020204030204" pitchFamily="34" charset="0"/>
                <a:cs typeface="Arial" panose="020B0604020202020204" pitchFamily="34" charset="0"/>
              </a:rPr>
              <a:t>cluding</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S</a:t>
            </a:r>
            <a:r>
              <a:rPr lang="fr-FR" sz="2800" b="1" dirty="0" err="1">
                <a:latin typeface="Arial" panose="020B0604020202020204" pitchFamily="34" charset="0"/>
                <a:ea typeface="Calibri" panose="020F0502020204030204" pitchFamily="34" charset="0"/>
                <a:cs typeface="Arial" panose="020B0604020202020204" pitchFamily="34" charset="0"/>
              </a:rPr>
              <a:t>tudents</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latin typeface="Arial" panose="020B0604020202020204" pitchFamily="34" charset="0"/>
                <a:ea typeface="Calibri" panose="020F0502020204030204" pitchFamily="34" charset="0"/>
                <a:cs typeface="Arial" panose="020B0604020202020204" pitchFamily="34" charset="0"/>
              </a:rPr>
              <a:t>with</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a:t>
            </a:r>
            <a:r>
              <a:rPr lang="fr-FR" sz="2800" b="1" dirty="0" err="1">
                <a:latin typeface="Arial" panose="020B0604020202020204" pitchFamily="34" charset="0"/>
                <a:ea typeface="Calibri" panose="020F0502020204030204" pitchFamily="34" charset="0"/>
                <a:cs typeface="Arial" panose="020B0604020202020204" pitchFamily="34" charset="0"/>
              </a:rPr>
              <a:t>mpairments</a:t>
            </a:r>
            <a:r>
              <a:rPr lang="fr-FR" sz="2800" b="1" dirty="0">
                <a:latin typeface="Arial" panose="020B0604020202020204" pitchFamily="34" charset="0"/>
                <a:ea typeface="Calibri" panose="020F0502020204030204" pitchFamily="34" charset="0"/>
                <a:cs typeface="Arial" panose="020B0604020202020204" pitchFamily="34" charset="0"/>
              </a:rPr>
              <a:t> in </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D</a:t>
            </a:r>
            <a:r>
              <a:rPr lang="fr-FR" sz="2800" b="1" dirty="0">
                <a:latin typeface="Arial" panose="020B0604020202020204" pitchFamily="34" charset="0"/>
                <a:ea typeface="Calibri" panose="020F0502020204030204" pitchFamily="34" charset="0"/>
                <a:cs typeface="Arial" panose="020B0604020202020204" pitchFamily="34" charset="0"/>
              </a:rPr>
              <a:t>istance </a:t>
            </a:r>
            <a:r>
              <a:rPr lang="fr-FR" sz="2800" b="1" dirty="0">
                <a:latin typeface="Arial" panose="020B0604020202020204" pitchFamily="34" charset="0"/>
                <a:cs typeface="Arial" panose="020B0604020202020204" pitchFamily="34" charset="0"/>
              </a:rPr>
              <a:t>Education) </a:t>
            </a:r>
          </a:p>
        </p:txBody>
      </p:sp>
    </p:spTree>
    <p:extLst>
      <p:ext uri="{BB962C8B-B14F-4D97-AF65-F5344CB8AC3E}">
        <p14:creationId xmlns:p14="http://schemas.microsoft.com/office/powerpoint/2010/main" val="2907395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66B028DA-FEFF-F06B-808F-85F7401F8D1F}"/>
              </a:ext>
            </a:extLst>
          </p:cNvPr>
          <p:cNvSpPr>
            <a:spLocks noGrp="1"/>
          </p:cNvSpPr>
          <p:nvPr>
            <p:ph idx="1"/>
          </p:nvPr>
        </p:nvSpPr>
        <p:spPr>
          <a:xfrm>
            <a:off x="838200" y="1418120"/>
            <a:ext cx="10515600" cy="4351338"/>
          </a:xfrm>
        </p:spPr>
        <p:txBody>
          <a:bodyPr>
            <a:noAutofit/>
          </a:bodyPr>
          <a:lstStyle/>
          <a:p>
            <a:pPr marL="0" indent="0" algn="just">
              <a:lnSpc>
                <a:spcPct val="115000"/>
              </a:lnSpc>
              <a:spcAft>
                <a:spcPts val="800"/>
              </a:spcAft>
              <a:buNone/>
            </a:pPr>
            <a:r>
              <a:rPr lang="fr-FR" sz="2400" b="1"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Résultats et Implémentation </a:t>
            </a:r>
            <a:endParaRPr lang="fr-FR" sz="24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buFont typeface="Wingdings" panose="05000000000000000000" pitchFamily="2" charset="2"/>
              <a:buChar char="Ø"/>
            </a:pPr>
            <a:r>
              <a:rPr lang="fr-FR" sz="2400" dirty="0">
                <a:effectLst/>
                <a:latin typeface="Arial" panose="020B0604020202020204" pitchFamily="34" charset="0"/>
                <a:ea typeface="Calibri" panose="020F0502020204030204" pitchFamily="34" charset="0"/>
                <a:cs typeface="Arial" panose="020B0604020202020204" pitchFamily="34" charset="0"/>
              </a:rPr>
              <a:t>Analyse de situation sur l’accessibilité des programmes d’éducation à distance (ED), des plates-formes Web et du matériel pédagogique dans les universités partenaires.</a:t>
            </a:r>
          </a:p>
          <a:p>
            <a:pPr lvl="0" algn="just">
              <a:lnSpc>
                <a:spcPct val="115000"/>
              </a:lnSpc>
              <a:buFont typeface="Wingdings" panose="05000000000000000000" pitchFamily="2" charset="2"/>
              <a:buChar char="Ø"/>
            </a:pPr>
            <a:r>
              <a:rPr lang="fr-FR" sz="2400" dirty="0">
                <a:effectLst/>
                <a:latin typeface="Arial" panose="020B0604020202020204" pitchFamily="34" charset="0"/>
                <a:ea typeface="Calibri" panose="020F0502020204030204" pitchFamily="34" charset="0"/>
                <a:cs typeface="Arial" panose="020B0604020202020204" pitchFamily="34" charset="0"/>
              </a:rPr>
              <a:t>Développement de supports numériques appropriés de matériel pédagogique pour les étudiants en situation de handicap en termes d’accessibilité de convivialité et d’efficacité pédagogique, à travers l’étude des besoins des utilisateurs finaux</a:t>
            </a:r>
          </a:p>
          <a:p>
            <a:pPr lvl="0" algn="just">
              <a:lnSpc>
                <a:spcPct val="115000"/>
              </a:lnSpc>
              <a:buFont typeface="Wingdings" panose="05000000000000000000" pitchFamily="2" charset="2"/>
              <a:buChar char="Ø"/>
            </a:pPr>
            <a:r>
              <a:rPr lang="fr-FR" sz="2400" dirty="0">
                <a:effectLst/>
                <a:latin typeface="Arial" panose="020B0604020202020204" pitchFamily="34" charset="0"/>
                <a:ea typeface="Calibri" panose="020F0502020204030204" pitchFamily="34" charset="0"/>
                <a:cs typeface="Arial" panose="020B0604020202020204" pitchFamily="34" charset="0"/>
              </a:rPr>
              <a:t>Adaptation et fourniture d’une plate-forme web LMS en Open source répondant au mieux aux besoins des étudiants en situation de handicap.</a:t>
            </a:r>
          </a:p>
        </p:txBody>
      </p:sp>
      <p:sp>
        <p:nvSpPr>
          <p:cNvPr id="4" name="Titre 1">
            <a:extLst>
              <a:ext uri="{FF2B5EF4-FFF2-40B4-BE49-F238E27FC236}">
                <a16:creationId xmlns:a16="http://schemas.microsoft.com/office/drawing/2014/main" xmlns="" id="{DBEE7E39-1C62-4F5D-B71B-C0EB34F73795}"/>
              </a:ext>
            </a:extLst>
          </p:cNvPr>
          <p:cNvSpPr txBox="1">
            <a:spLocks/>
          </p:cNvSpPr>
          <p:nvPr/>
        </p:nvSpPr>
        <p:spPr>
          <a:xfrm>
            <a:off x="0" y="-2627"/>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800" b="1" dirty="0">
                <a:solidFill>
                  <a:schemeClr val="accent2">
                    <a:lumMod val="50000"/>
                  </a:schemeClr>
                </a:solidFill>
                <a:latin typeface="Arial" panose="020B0604020202020204" pitchFamily="34" charset="0"/>
                <a:ea typeface="Calibri" panose="020F0502020204030204" pitchFamily="34" charset="0"/>
                <a:cs typeface="Arial" panose="020B0604020202020204" pitchFamily="34" charset="0"/>
              </a:rPr>
              <a:t>Inside</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fr-FR" sz="2800" b="1" dirty="0">
                <a:latin typeface="Arial" panose="020B0604020202020204" pitchFamily="34" charset="0"/>
                <a:ea typeface="Calibri" panose="020F0502020204030204" pitchFamily="34" charset="0"/>
                <a:cs typeface="Arial" panose="020B0604020202020204" pitchFamily="34" charset="0"/>
              </a:rPr>
              <a:t>(</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In</a:t>
            </a:r>
            <a:r>
              <a:rPr lang="fr-FR" sz="2800" b="1" dirty="0" err="1">
                <a:latin typeface="Arial" panose="020B0604020202020204" pitchFamily="34" charset="0"/>
                <a:ea typeface="Calibri" panose="020F0502020204030204" pitchFamily="34" charset="0"/>
                <a:cs typeface="Arial" panose="020B0604020202020204" pitchFamily="34" charset="0"/>
              </a:rPr>
              <a:t>cluding</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S</a:t>
            </a:r>
            <a:r>
              <a:rPr lang="fr-FR" sz="2800" b="1" dirty="0" err="1">
                <a:latin typeface="Arial" panose="020B0604020202020204" pitchFamily="34" charset="0"/>
                <a:ea typeface="Calibri" panose="020F0502020204030204" pitchFamily="34" charset="0"/>
                <a:cs typeface="Arial" panose="020B0604020202020204" pitchFamily="34" charset="0"/>
              </a:rPr>
              <a:t>tudents</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latin typeface="Arial" panose="020B0604020202020204" pitchFamily="34" charset="0"/>
                <a:ea typeface="Calibri" panose="020F0502020204030204" pitchFamily="34" charset="0"/>
                <a:cs typeface="Arial" panose="020B0604020202020204" pitchFamily="34" charset="0"/>
              </a:rPr>
              <a:t>with</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a:t>
            </a:r>
            <a:r>
              <a:rPr lang="fr-FR" sz="2800" b="1" dirty="0" err="1">
                <a:latin typeface="Arial" panose="020B0604020202020204" pitchFamily="34" charset="0"/>
                <a:ea typeface="Calibri" panose="020F0502020204030204" pitchFamily="34" charset="0"/>
                <a:cs typeface="Arial" panose="020B0604020202020204" pitchFamily="34" charset="0"/>
              </a:rPr>
              <a:t>mpairments</a:t>
            </a:r>
            <a:r>
              <a:rPr lang="fr-FR" sz="2800" b="1" dirty="0">
                <a:latin typeface="Arial" panose="020B0604020202020204" pitchFamily="34" charset="0"/>
                <a:ea typeface="Calibri" panose="020F0502020204030204" pitchFamily="34" charset="0"/>
                <a:cs typeface="Arial" panose="020B0604020202020204" pitchFamily="34" charset="0"/>
              </a:rPr>
              <a:t> in </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D</a:t>
            </a:r>
            <a:r>
              <a:rPr lang="fr-FR" sz="2800" b="1" dirty="0">
                <a:latin typeface="Arial" panose="020B0604020202020204" pitchFamily="34" charset="0"/>
                <a:ea typeface="Calibri" panose="020F0502020204030204" pitchFamily="34" charset="0"/>
                <a:cs typeface="Arial" panose="020B0604020202020204" pitchFamily="34" charset="0"/>
              </a:rPr>
              <a:t>istance </a:t>
            </a:r>
            <a:r>
              <a:rPr lang="fr-FR" sz="2800" b="1" dirty="0">
                <a:latin typeface="Arial" panose="020B0604020202020204" pitchFamily="34" charset="0"/>
                <a:cs typeface="Arial" panose="020B0604020202020204" pitchFamily="34" charset="0"/>
              </a:rPr>
              <a:t>Education) </a:t>
            </a:r>
          </a:p>
        </p:txBody>
      </p:sp>
    </p:spTree>
    <p:extLst>
      <p:ext uri="{BB962C8B-B14F-4D97-AF65-F5344CB8AC3E}">
        <p14:creationId xmlns:p14="http://schemas.microsoft.com/office/powerpoint/2010/main" val="2484070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66B028DA-FEFF-F06B-808F-85F7401F8D1F}"/>
              </a:ext>
            </a:extLst>
          </p:cNvPr>
          <p:cNvSpPr>
            <a:spLocks noGrp="1"/>
          </p:cNvSpPr>
          <p:nvPr>
            <p:ph idx="1"/>
          </p:nvPr>
        </p:nvSpPr>
        <p:spPr>
          <a:xfrm>
            <a:off x="838200" y="1482725"/>
            <a:ext cx="10515600" cy="4351338"/>
          </a:xfrm>
        </p:spPr>
        <p:txBody>
          <a:bodyPr>
            <a:noAutofit/>
          </a:bodyPr>
          <a:lstStyle/>
          <a:p>
            <a:pPr marL="0" indent="0" algn="just">
              <a:lnSpc>
                <a:spcPct val="115000"/>
              </a:lnSpc>
              <a:spcAft>
                <a:spcPts val="800"/>
              </a:spcAft>
              <a:buNone/>
            </a:pPr>
            <a:r>
              <a:rPr lang="fr-FR" sz="2400" b="1"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rPr>
              <a:t>Résultats et Implémentation </a:t>
            </a:r>
            <a:endParaRPr lang="fr-FR" sz="2400" dirty="0">
              <a:solidFill>
                <a:schemeClr val="accent2">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15000"/>
              </a:lnSpc>
              <a:buFont typeface="Wingdings" panose="05000000000000000000" pitchFamily="2" charset="2"/>
              <a:buChar char="Ø"/>
            </a:pPr>
            <a:r>
              <a:rPr lang="fr-FR" sz="2400" dirty="0">
                <a:effectLst/>
                <a:latin typeface="Arial" panose="020B0604020202020204" pitchFamily="34" charset="0"/>
                <a:ea typeface="Calibri" panose="020F0502020204030204" pitchFamily="34" charset="0"/>
                <a:cs typeface="Arial" panose="020B0604020202020204" pitchFamily="34" charset="0"/>
              </a:rPr>
              <a:t>Renforcement du fonctionnement des unités d’accessibilité universitaires afin de fournir des services de soutien aux étudiants en situation de handicap dans les universités des pays partenaires au Maghreb.</a:t>
            </a:r>
          </a:p>
          <a:p>
            <a:pPr lvl="0" algn="just">
              <a:lnSpc>
                <a:spcPct val="115000"/>
              </a:lnSpc>
              <a:buFont typeface="Wingdings" panose="05000000000000000000" pitchFamily="2" charset="2"/>
              <a:buChar char="Ø"/>
            </a:pPr>
            <a:r>
              <a:rPr lang="fr-FR" sz="2400" dirty="0">
                <a:effectLst/>
                <a:latin typeface="Arial" panose="020B0604020202020204" pitchFamily="34" charset="0"/>
                <a:ea typeface="Calibri" panose="020F0502020204030204" pitchFamily="34" charset="0"/>
                <a:cs typeface="Arial" panose="020B0604020202020204" pitchFamily="34" charset="0"/>
              </a:rPr>
              <a:t>Formation des formateurs (personnel administratif et académique) dans les unités d’accessibilité afin de former les utilisateurs finaux (enseignant et étudiants) à l’utilisation de programmes d’ED accessibles et inclusif.</a:t>
            </a:r>
          </a:p>
          <a:p>
            <a:pPr lvl="0" algn="just">
              <a:lnSpc>
                <a:spcPct val="115000"/>
              </a:lnSpc>
              <a:spcAft>
                <a:spcPts val="800"/>
              </a:spcAft>
              <a:buFont typeface="Wingdings" panose="05000000000000000000" pitchFamily="2" charset="2"/>
              <a:buChar char="Ø"/>
            </a:pPr>
            <a:r>
              <a:rPr lang="fr-FR" sz="2400" dirty="0">
                <a:effectLst/>
                <a:latin typeface="Arial" panose="020B0604020202020204" pitchFamily="34" charset="0"/>
                <a:ea typeface="Calibri" panose="020F0502020204030204" pitchFamily="34" charset="0"/>
                <a:cs typeface="Arial" panose="020B0604020202020204" pitchFamily="34" charset="0"/>
              </a:rPr>
              <a:t>Développement de diffusion et de l’exploitation des produits livrables du projet in SIDE au niveau régional et international.</a:t>
            </a:r>
          </a:p>
          <a:p>
            <a:pPr>
              <a:buFont typeface="Wingdings" panose="05000000000000000000" pitchFamily="2" charset="2"/>
              <a:buChar char="Ø"/>
            </a:pPr>
            <a:endParaRPr lang="fr-FR" sz="3200" dirty="0">
              <a:latin typeface="Arial" panose="020B0604020202020204" pitchFamily="34" charset="0"/>
              <a:cs typeface="Arial" panose="020B0604020202020204" pitchFamily="34" charset="0"/>
            </a:endParaRPr>
          </a:p>
        </p:txBody>
      </p:sp>
      <p:sp>
        <p:nvSpPr>
          <p:cNvPr id="4" name="Titre 1">
            <a:extLst>
              <a:ext uri="{FF2B5EF4-FFF2-40B4-BE49-F238E27FC236}">
                <a16:creationId xmlns:a16="http://schemas.microsoft.com/office/drawing/2014/main" xmlns="" id="{DBEE7E39-1C62-4F5D-B71B-C0EB34F73795}"/>
              </a:ext>
            </a:extLst>
          </p:cNvPr>
          <p:cNvSpPr txBox="1">
            <a:spLocks/>
          </p:cNvSpPr>
          <p:nvPr/>
        </p:nvSpPr>
        <p:spPr>
          <a:xfrm>
            <a:off x="0" y="-2627"/>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800" b="1" dirty="0">
                <a:solidFill>
                  <a:schemeClr val="accent2">
                    <a:lumMod val="50000"/>
                  </a:schemeClr>
                </a:solidFill>
                <a:latin typeface="Arial" panose="020B0604020202020204" pitchFamily="34" charset="0"/>
                <a:ea typeface="Calibri" panose="020F0502020204030204" pitchFamily="34" charset="0"/>
                <a:cs typeface="Arial" panose="020B0604020202020204" pitchFamily="34" charset="0"/>
              </a:rPr>
              <a:t>Inside</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fr-FR" sz="2800" b="1" dirty="0">
                <a:latin typeface="Arial" panose="020B0604020202020204" pitchFamily="34" charset="0"/>
                <a:ea typeface="Calibri" panose="020F0502020204030204" pitchFamily="34" charset="0"/>
                <a:cs typeface="Arial" panose="020B0604020202020204" pitchFamily="34" charset="0"/>
              </a:rPr>
              <a:t>(</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In</a:t>
            </a:r>
            <a:r>
              <a:rPr lang="fr-FR" sz="2800" b="1" dirty="0" err="1">
                <a:latin typeface="Arial" panose="020B0604020202020204" pitchFamily="34" charset="0"/>
                <a:ea typeface="Calibri" panose="020F0502020204030204" pitchFamily="34" charset="0"/>
                <a:cs typeface="Arial" panose="020B0604020202020204" pitchFamily="34" charset="0"/>
              </a:rPr>
              <a:t>cluding</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S</a:t>
            </a:r>
            <a:r>
              <a:rPr lang="fr-FR" sz="2800" b="1" dirty="0" err="1">
                <a:latin typeface="Arial" panose="020B0604020202020204" pitchFamily="34" charset="0"/>
                <a:ea typeface="Calibri" panose="020F0502020204030204" pitchFamily="34" charset="0"/>
                <a:cs typeface="Arial" panose="020B0604020202020204" pitchFamily="34" charset="0"/>
              </a:rPr>
              <a:t>tudents</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latin typeface="Arial" panose="020B0604020202020204" pitchFamily="34" charset="0"/>
                <a:ea typeface="Calibri" panose="020F0502020204030204" pitchFamily="34" charset="0"/>
                <a:cs typeface="Arial" panose="020B0604020202020204" pitchFamily="34" charset="0"/>
              </a:rPr>
              <a:t>with</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a:t>
            </a:r>
            <a:r>
              <a:rPr lang="fr-FR" sz="2800" b="1" dirty="0" err="1">
                <a:latin typeface="Arial" panose="020B0604020202020204" pitchFamily="34" charset="0"/>
                <a:ea typeface="Calibri" panose="020F0502020204030204" pitchFamily="34" charset="0"/>
                <a:cs typeface="Arial" panose="020B0604020202020204" pitchFamily="34" charset="0"/>
              </a:rPr>
              <a:t>mpairments</a:t>
            </a:r>
            <a:r>
              <a:rPr lang="fr-FR" sz="2800" b="1" dirty="0">
                <a:latin typeface="Arial" panose="020B0604020202020204" pitchFamily="34" charset="0"/>
                <a:ea typeface="Calibri" panose="020F0502020204030204" pitchFamily="34" charset="0"/>
                <a:cs typeface="Arial" panose="020B0604020202020204" pitchFamily="34" charset="0"/>
              </a:rPr>
              <a:t> in </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D</a:t>
            </a:r>
            <a:r>
              <a:rPr lang="fr-FR" sz="2800" b="1" dirty="0">
                <a:latin typeface="Arial" panose="020B0604020202020204" pitchFamily="34" charset="0"/>
                <a:ea typeface="Calibri" panose="020F0502020204030204" pitchFamily="34" charset="0"/>
                <a:cs typeface="Arial" panose="020B0604020202020204" pitchFamily="34" charset="0"/>
              </a:rPr>
              <a:t>istance </a:t>
            </a:r>
            <a:r>
              <a:rPr lang="fr-FR" sz="2800" b="1" dirty="0">
                <a:latin typeface="Arial" panose="020B0604020202020204" pitchFamily="34" charset="0"/>
                <a:cs typeface="Arial" panose="020B0604020202020204" pitchFamily="34" charset="0"/>
              </a:rPr>
              <a:t>Education) </a:t>
            </a:r>
          </a:p>
        </p:txBody>
      </p:sp>
    </p:spTree>
    <p:extLst>
      <p:ext uri="{BB962C8B-B14F-4D97-AF65-F5344CB8AC3E}">
        <p14:creationId xmlns:p14="http://schemas.microsoft.com/office/powerpoint/2010/main" val="2683531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8932FEA8-90B5-E3EF-9D82-6C1678B758B4}"/>
              </a:ext>
            </a:extLst>
          </p:cNvPr>
          <p:cNvSpPr>
            <a:spLocks noGrp="1"/>
          </p:cNvSpPr>
          <p:nvPr>
            <p:ph idx="1"/>
          </p:nvPr>
        </p:nvSpPr>
        <p:spPr/>
        <p:txBody>
          <a:bodyPr>
            <a:noAutofit/>
          </a:bodyPr>
          <a:lstStyle/>
          <a:p>
            <a:pPr algn="just">
              <a:lnSpc>
                <a:spcPct val="107000"/>
              </a:lnSpc>
              <a:spcAft>
                <a:spcPts val="800"/>
              </a:spcAft>
            </a:pPr>
            <a:r>
              <a:rPr lang="fr-FR" sz="2400" b="1" dirty="0">
                <a:effectLst/>
                <a:latin typeface="Arial" panose="020B0604020202020204" pitchFamily="34" charset="0"/>
                <a:ea typeface="Calibri" panose="020F0502020204030204" pitchFamily="34" charset="0"/>
                <a:cs typeface="Arial" panose="020B0604020202020204" pitchFamily="34" charset="0"/>
              </a:rPr>
              <a:t>Impact du projet INSIDE en Tunisie </a:t>
            </a: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Calibri" panose="020F0502020204030204" pitchFamily="34" charset="0"/>
              <a:buChar char="-"/>
            </a:pPr>
            <a:r>
              <a:rPr lang="fr-FR" sz="2400" dirty="0">
                <a:effectLst/>
                <a:latin typeface="Arial" panose="020B0604020202020204" pitchFamily="34" charset="0"/>
                <a:ea typeface="Calibri" panose="020F0502020204030204" pitchFamily="34" charset="0"/>
                <a:cs typeface="Arial" panose="020B0604020202020204" pitchFamily="34" charset="0"/>
              </a:rPr>
              <a:t>Développement de support numériques appropriés de matériel pédagogique pur les étudiants en situation de handicap en termes d’accessibilité, de convivialité et d’efficacité pédagogique, à travers l’étude des besoins des utilisateurs finaux.</a:t>
            </a:r>
          </a:p>
          <a:p>
            <a:pPr marL="342900" lvl="0" indent="-342900" algn="just">
              <a:lnSpc>
                <a:spcPct val="107000"/>
              </a:lnSpc>
              <a:buFont typeface="Calibri" panose="020F0502020204030204" pitchFamily="34" charset="0"/>
              <a:buChar char="-"/>
            </a:pPr>
            <a:r>
              <a:rPr lang="fr-FR" sz="2400" dirty="0">
                <a:effectLst/>
                <a:latin typeface="Arial" panose="020B0604020202020204" pitchFamily="34" charset="0"/>
                <a:ea typeface="Calibri" panose="020F0502020204030204" pitchFamily="34" charset="0"/>
                <a:cs typeface="Arial" panose="020B0604020202020204" pitchFamily="34" charset="0"/>
              </a:rPr>
              <a:t>Adaptation et fourniture d’une plate-forme Web-LMS en Open source répondant au mieux aux besoins des étudiants en situation de handicap.</a:t>
            </a:r>
          </a:p>
          <a:p>
            <a:pPr marL="342900" lvl="0" indent="-342900" algn="just">
              <a:lnSpc>
                <a:spcPct val="107000"/>
              </a:lnSpc>
              <a:buFont typeface="Calibri" panose="020F0502020204030204" pitchFamily="34" charset="0"/>
              <a:buChar char="-"/>
            </a:pPr>
            <a:r>
              <a:rPr lang="fr-FR" sz="2400" dirty="0">
                <a:effectLst/>
                <a:latin typeface="Arial" panose="020B0604020202020204" pitchFamily="34" charset="0"/>
                <a:ea typeface="Calibri" panose="020F0502020204030204" pitchFamily="34" charset="0"/>
                <a:cs typeface="Arial" panose="020B0604020202020204" pitchFamily="34" charset="0"/>
              </a:rPr>
              <a:t>Renforcement du fonctionnement des unités d’accessibilité universitaires afin de fournir des services de soutien aux étudiants en situation de handicap dans les universités des pays partenaires au Maghreb.</a:t>
            </a:r>
          </a:p>
        </p:txBody>
      </p:sp>
      <p:sp>
        <p:nvSpPr>
          <p:cNvPr id="4" name="Titre 1">
            <a:extLst>
              <a:ext uri="{FF2B5EF4-FFF2-40B4-BE49-F238E27FC236}">
                <a16:creationId xmlns:a16="http://schemas.microsoft.com/office/drawing/2014/main" xmlns="" id="{476360F6-FD74-44FF-8C40-1C623D17632F}"/>
              </a:ext>
            </a:extLst>
          </p:cNvPr>
          <p:cNvSpPr>
            <a:spLocks noGrp="1"/>
          </p:cNvSpPr>
          <p:nvPr>
            <p:ph type="title"/>
          </p:nvPr>
        </p:nvSpPr>
        <p:spPr>
          <a:xfrm>
            <a:off x="0" y="-2627"/>
            <a:ext cx="12192000" cy="1325563"/>
          </a:xfrm>
        </p:spPr>
        <p:txBody>
          <a:bodyPr>
            <a:normAutofit/>
          </a:bodyPr>
          <a:lstStyle/>
          <a:p>
            <a:pPr algn="ctr"/>
            <a:r>
              <a:rPr lang="fr-FR" sz="2800" b="1" dirty="0">
                <a:solidFill>
                  <a:schemeClr val="accent2">
                    <a:lumMod val="50000"/>
                  </a:schemeClr>
                </a:solidFill>
                <a:latin typeface="Arial" panose="020B0604020202020204" pitchFamily="34" charset="0"/>
                <a:ea typeface="Calibri" panose="020F0502020204030204" pitchFamily="34" charset="0"/>
                <a:cs typeface="Arial" panose="020B0604020202020204" pitchFamily="34" charset="0"/>
              </a:rPr>
              <a:t>Inside</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fr-FR" sz="2800" b="1" dirty="0">
                <a:latin typeface="Arial" panose="020B0604020202020204" pitchFamily="34" charset="0"/>
                <a:ea typeface="Calibri" panose="020F0502020204030204" pitchFamily="34" charset="0"/>
                <a:cs typeface="Arial" panose="020B0604020202020204" pitchFamily="34" charset="0"/>
              </a:rPr>
              <a:t>(</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In</a:t>
            </a:r>
            <a:r>
              <a:rPr lang="fr-FR" sz="2800" b="1" dirty="0" err="1">
                <a:latin typeface="Arial" panose="020B0604020202020204" pitchFamily="34" charset="0"/>
                <a:ea typeface="Calibri" panose="020F0502020204030204" pitchFamily="34" charset="0"/>
                <a:cs typeface="Arial" panose="020B0604020202020204" pitchFamily="34" charset="0"/>
              </a:rPr>
              <a:t>cluding</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S</a:t>
            </a:r>
            <a:r>
              <a:rPr lang="fr-FR" sz="2800" b="1" dirty="0" err="1">
                <a:latin typeface="Arial" panose="020B0604020202020204" pitchFamily="34" charset="0"/>
                <a:ea typeface="Calibri" panose="020F0502020204030204" pitchFamily="34" charset="0"/>
                <a:cs typeface="Arial" panose="020B0604020202020204" pitchFamily="34" charset="0"/>
              </a:rPr>
              <a:t>tudents</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latin typeface="Arial" panose="020B0604020202020204" pitchFamily="34" charset="0"/>
                <a:ea typeface="Calibri" panose="020F0502020204030204" pitchFamily="34" charset="0"/>
                <a:cs typeface="Arial" panose="020B0604020202020204" pitchFamily="34" charset="0"/>
              </a:rPr>
              <a:t>with</a:t>
            </a:r>
            <a:r>
              <a:rPr lang="fr-FR" sz="2800" b="1" dirty="0">
                <a:latin typeface="Arial" panose="020B0604020202020204" pitchFamily="34" charset="0"/>
                <a:ea typeface="Calibri" panose="020F0502020204030204" pitchFamily="34" charset="0"/>
                <a:cs typeface="Arial" panose="020B0604020202020204" pitchFamily="34" charset="0"/>
              </a:rPr>
              <a:t> </a:t>
            </a:r>
            <a:r>
              <a:rPr lang="fr-FR" sz="2800" b="1" dirty="0" err="1">
                <a:solidFill>
                  <a:srgbClr val="FF0000"/>
                </a:solidFill>
                <a:latin typeface="Arial" panose="020B0604020202020204" pitchFamily="34" charset="0"/>
                <a:ea typeface="Calibri" panose="020F0502020204030204" pitchFamily="34" charset="0"/>
                <a:cs typeface="Arial" panose="020B0604020202020204" pitchFamily="34" charset="0"/>
              </a:rPr>
              <a:t>I</a:t>
            </a:r>
            <a:r>
              <a:rPr lang="fr-FR" sz="2800" b="1" dirty="0" err="1">
                <a:latin typeface="Arial" panose="020B0604020202020204" pitchFamily="34" charset="0"/>
                <a:ea typeface="Calibri" panose="020F0502020204030204" pitchFamily="34" charset="0"/>
                <a:cs typeface="Arial" panose="020B0604020202020204" pitchFamily="34" charset="0"/>
              </a:rPr>
              <a:t>mpairments</a:t>
            </a:r>
            <a:r>
              <a:rPr lang="fr-FR" sz="2800" b="1" dirty="0">
                <a:latin typeface="Arial" panose="020B0604020202020204" pitchFamily="34" charset="0"/>
                <a:ea typeface="Calibri" panose="020F0502020204030204" pitchFamily="34" charset="0"/>
                <a:cs typeface="Arial" panose="020B0604020202020204" pitchFamily="34" charset="0"/>
              </a:rPr>
              <a:t> in </a:t>
            </a:r>
            <a:r>
              <a:rPr lang="fr-FR" sz="2800" b="1" dirty="0">
                <a:solidFill>
                  <a:srgbClr val="FF0000"/>
                </a:solidFill>
                <a:latin typeface="Arial" panose="020B0604020202020204" pitchFamily="34" charset="0"/>
                <a:ea typeface="Calibri" panose="020F0502020204030204" pitchFamily="34" charset="0"/>
                <a:cs typeface="Arial" panose="020B0604020202020204" pitchFamily="34" charset="0"/>
              </a:rPr>
              <a:t>D</a:t>
            </a:r>
            <a:r>
              <a:rPr lang="fr-FR" sz="2800" b="1" dirty="0">
                <a:latin typeface="Arial" panose="020B0604020202020204" pitchFamily="34" charset="0"/>
                <a:ea typeface="Calibri" panose="020F0502020204030204" pitchFamily="34" charset="0"/>
                <a:cs typeface="Arial" panose="020B0604020202020204" pitchFamily="34" charset="0"/>
              </a:rPr>
              <a:t>istance </a:t>
            </a:r>
            <a:r>
              <a:rPr lang="fr-FR" sz="2800" b="1" dirty="0">
                <a:latin typeface="Arial" panose="020B0604020202020204" pitchFamily="34" charset="0"/>
                <a:cs typeface="Arial" panose="020B0604020202020204" pitchFamily="34" charset="0"/>
              </a:rPr>
              <a:t>Education) </a:t>
            </a:r>
          </a:p>
        </p:txBody>
      </p:sp>
    </p:spTree>
    <p:extLst>
      <p:ext uri="{BB962C8B-B14F-4D97-AF65-F5344CB8AC3E}">
        <p14:creationId xmlns:p14="http://schemas.microsoft.com/office/powerpoint/2010/main" val="24104653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823</Words>
  <Application>Microsoft Office PowerPoint</Application>
  <PresentationFormat>Personnalisé</PresentationFormat>
  <Paragraphs>51</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Inside (Including Students with Impairments in Distance Education) </vt:lpstr>
      <vt:lpstr>Inside (Including Students with Impairments in Distance Education) </vt:lpstr>
      <vt:lpstr>Inside (Including Students with Impairments in Distance Education) </vt:lpstr>
      <vt:lpstr>Inside (Including Students with Impairments in Distance Education) </vt:lpstr>
      <vt:lpstr>Inside (Including Students with Impairments in Distance Education) </vt:lpstr>
      <vt:lpstr>Inside (Including Students with Impairments in Distance Education) </vt:lpstr>
      <vt:lpstr>Présentation PowerPoint</vt:lpstr>
      <vt:lpstr>Présentation PowerPoint</vt:lpstr>
      <vt:lpstr>Inside (Including Students with Impairments in Distance Education) </vt:lpstr>
      <vt:lpstr>Inside (Including Students with Impairments in Distance Education) </vt:lpstr>
      <vt:lpstr>Présentation PowerPoint</vt:lpstr>
      <vt:lpstr>Inside (Including Students with Impairments in Distance Education)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ACER</dc:creator>
  <cp:lastModifiedBy>Abdel Baki</cp:lastModifiedBy>
  <cp:revision>12</cp:revision>
  <dcterms:created xsi:type="dcterms:W3CDTF">2022-11-28T11:12:50Z</dcterms:created>
  <dcterms:modified xsi:type="dcterms:W3CDTF">2023-07-30T12:36:19Z</dcterms:modified>
</cp:coreProperties>
</file>